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5"/>
  </p:notesMasterIdLst>
  <p:sldIdLst>
    <p:sldId id="256" r:id="rId2"/>
    <p:sldId id="428" r:id="rId3"/>
    <p:sldId id="264" r:id="rId4"/>
    <p:sldId id="306" r:id="rId5"/>
    <p:sldId id="366" r:id="rId6"/>
    <p:sldId id="360" r:id="rId7"/>
    <p:sldId id="361" r:id="rId8"/>
    <p:sldId id="307" r:id="rId9"/>
    <p:sldId id="308" r:id="rId10"/>
    <p:sldId id="394" r:id="rId11"/>
    <p:sldId id="395" r:id="rId12"/>
    <p:sldId id="396" r:id="rId13"/>
    <p:sldId id="397" r:id="rId14"/>
    <p:sldId id="310" r:id="rId15"/>
    <p:sldId id="398" r:id="rId16"/>
    <p:sldId id="427" r:id="rId17"/>
    <p:sldId id="392" r:id="rId18"/>
    <p:sldId id="312" r:id="rId19"/>
    <p:sldId id="431" r:id="rId20"/>
    <p:sldId id="313" r:id="rId21"/>
    <p:sldId id="411" r:id="rId22"/>
    <p:sldId id="314" r:id="rId23"/>
    <p:sldId id="315" r:id="rId24"/>
    <p:sldId id="432" r:id="rId25"/>
    <p:sldId id="417" r:id="rId26"/>
    <p:sldId id="393" r:id="rId27"/>
    <p:sldId id="317" r:id="rId28"/>
    <p:sldId id="263" r:id="rId29"/>
    <p:sldId id="400" r:id="rId30"/>
    <p:sldId id="377" r:id="rId31"/>
    <p:sldId id="378" r:id="rId32"/>
    <p:sldId id="382" r:id="rId33"/>
    <p:sldId id="383" r:id="rId34"/>
    <p:sldId id="385" r:id="rId35"/>
    <p:sldId id="261" r:id="rId36"/>
    <p:sldId id="401" r:id="rId37"/>
    <p:sldId id="402" r:id="rId38"/>
    <p:sldId id="384" r:id="rId39"/>
    <p:sldId id="390" r:id="rId40"/>
    <p:sldId id="425" r:id="rId41"/>
    <p:sldId id="404" r:id="rId42"/>
    <p:sldId id="426" r:id="rId43"/>
    <p:sldId id="421" r:id="rId44"/>
    <p:sldId id="419" r:id="rId45"/>
    <p:sldId id="420" r:id="rId46"/>
    <p:sldId id="429" r:id="rId47"/>
    <p:sldId id="407" r:id="rId48"/>
    <p:sldId id="408" r:id="rId49"/>
    <p:sldId id="422" r:id="rId50"/>
    <p:sldId id="260" r:id="rId51"/>
    <p:sldId id="423" r:id="rId52"/>
    <p:sldId id="424" r:id="rId53"/>
    <p:sldId id="262"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A44C49-E248-C975-A329-EF281D1840BC}" name="Radamés Pereira" initials="RP" userId="58425660e70531d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60"/>
  </p:normalViewPr>
  <p:slideViewPr>
    <p:cSldViewPr snapToGrid="0" snapToObjects="1">
      <p:cViewPr varScale="1">
        <p:scale>
          <a:sx n="66" d="100"/>
          <a:sy n="66" d="100"/>
        </p:scale>
        <p:origin x="1747"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1398-36A0-4045-A6EB-A21A6E8B906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69B14E-6137-4A39-922D-A15877B4F3AE}">
      <dgm:prSet/>
      <dgm:spPr/>
      <dgm:t>
        <a:bodyPr/>
        <a:lstStyle/>
        <a:p>
          <a:r>
            <a:rPr lang="pt-BR"/>
            <a:t>Estratégia de gestão que envolve a colaboração entre </a:t>
          </a:r>
          <a:r>
            <a:rPr lang="pt-BR" b="1"/>
            <a:t>empresas</a:t>
          </a:r>
          <a:r>
            <a:rPr lang="pt-BR"/>
            <a:t>, </a:t>
          </a:r>
          <a:r>
            <a:rPr lang="pt-BR" b="1"/>
            <a:t>universidades</a:t>
          </a:r>
          <a:r>
            <a:rPr lang="pt-BR"/>
            <a:t>, startups e outras instituições. </a:t>
          </a:r>
          <a:endParaRPr lang="en-US"/>
        </a:p>
      </dgm:t>
    </dgm:pt>
    <dgm:pt modelId="{5A0BF2B5-A6AA-4151-9557-DCD30FFECE2F}" type="parTrans" cxnId="{112684DF-58B5-47F0-971C-633A90DAABB6}">
      <dgm:prSet/>
      <dgm:spPr/>
      <dgm:t>
        <a:bodyPr/>
        <a:lstStyle/>
        <a:p>
          <a:endParaRPr lang="en-US"/>
        </a:p>
      </dgm:t>
    </dgm:pt>
    <dgm:pt modelId="{E17F4718-FF48-44A3-AF4A-849889A58F02}" type="sibTrans" cxnId="{112684DF-58B5-47F0-971C-633A90DAABB6}">
      <dgm:prSet/>
      <dgm:spPr/>
      <dgm:t>
        <a:bodyPr/>
        <a:lstStyle/>
        <a:p>
          <a:endParaRPr lang="en-US"/>
        </a:p>
      </dgm:t>
    </dgm:pt>
    <dgm:pt modelId="{4E5EA286-06EB-41D6-8499-EAA8D45964DD}">
      <dgm:prSet/>
      <dgm:spPr/>
      <dgm:t>
        <a:bodyPr/>
        <a:lstStyle/>
        <a:p>
          <a:r>
            <a:rPr lang="pt-BR"/>
            <a:t>Objetivo: criar </a:t>
          </a:r>
          <a:r>
            <a:rPr lang="pt-BR" b="1"/>
            <a:t>soluções inovadoras e competitivas</a:t>
          </a:r>
          <a:r>
            <a:rPr lang="pt-BR"/>
            <a:t>. </a:t>
          </a:r>
          <a:endParaRPr lang="en-US"/>
        </a:p>
      </dgm:t>
    </dgm:pt>
    <dgm:pt modelId="{7DA3B2AB-94C1-401D-8F65-FDB086253A9B}" type="parTrans" cxnId="{A7EA9511-DBA4-4515-BA95-310386FF9973}">
      <dgm:prSet/>
      <dgm:spPr/>
      <dgm:t>
        <a:bodyPr/>
        <a:lstStyle/>
        <a:p>
          <a:endParaRPr lang="en-US"/>
        </a:p>
      </dgm:t>
    </dgm:pt>
    <dgm:pt modelId="{37AC4AC0-4EFC-4E04-897E-4476F8AC681F}" type="sibTrans" cxnId="{A7EA9511-DBA4-4515-BA95-310386FF9973}">
      <dgm:prSet/>
      <dgm:spPr/>
      <dgm:t>
        <a:bodyPr/>
        <a:lstStyle/>
        <a:p>
          <a:endParaRPr lang="en-US"/>
        </a:p>
      </dgm:t>
    </dgm:pt>
    <dgm:pt modelId="{3693504C-EC17-496E-A364-E5E6A89ED1E0}" type="pres">
      <dgm:prSet presAssocID="{AF091398-36A0-4045-A6EB-A21A6E8B9060}" presName="root" presStyleCnt="0">
        <dgm:presLayoutVars>
          <dgm:dir/>
          <dgm:resizeHandles val="exact"/>
        </dgm:presLayoutVars>
      </dgm:prSet>
      <dgm:spPr/>
    </dgm:pt>
    <dgm:pt modelId="{93D6CF6A-51E2-4633-853C-7FED23E82163}" type="pres">
      <dgm:prSet presAssocID="{AF091398-36A0-4045-A6EB-A21A6E8B9060}" presName="container" presStyleCnt="0">
        <dgm:presLayoutVars>
          <dgm:dir/>
          <dgm:resizeHandles val="exact"/>
        </dgm:presLayoutVars>
      </dgm:prSet>
      <dgm:spPr/>
    </dgm:pt>
    <dgm:pt modelId="{C026CCF6-06B7-4D2F-8836-107563A97704}" type="pres">
      <dgm:prSet presAssocID="{1169B14E-6137-4A39-922D-A15877B4F3AE}" presName="compNode" presStyleCnt="0"/>
      <dgm:spPr/>
    </dgm:pt>
    <dgm:pt modelId="{56F44B17-63A6-4ABC-ACC6-9F787326AD5B}" type="pres">
      <dgm:prSet presAssocID="{1169B14E-6137-4A39-922D-A15877B4F3AE}" presName="iconBgRect" presStyleLbl="bgShp" presStyleIdx="0" presStyleCnt="2"/>
      <dgm:spPr/>
    </dgm:pt>
    <dgm:pt modelId="{95724ED5-2A8F-42CF-8861-24E708D7B2D4}" type="pres">
      <dgm:prSet presAssocID="{1169B14E-6137-4A39-922D-A15877B4F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co"/>
        </a:ext>
      </dgm:extLst>
    </dgm:pt>
    <dgm:pt modelId="{44639293-0F8B-40CC-9727-D8294E8B23F1}" type="pres">
      <dgm:prSet presAssocID="{1169B14E-6137-4A39-922D-A15877B4F3AE}" presName="spaceRect" presStyleCnt="0"/>
      <dgm:spPr/>
    </dgm:pt>
    <dgm:pt modelId="{04B937D7-5AC9-49C6-90D4-EC0EF124B656}" type="pres">
      <dgm:prSet presAssocID="{1169B14E-6137-4A39-922D-A15877B4F3AE}" presName="textRect" presStyleLbl="revTx" presStyleIdx="0" presStyleCnt="2">
        <dgm:presLayoutVars>
          <dgm:chMax val="1"/>
          <dgm:chPref val="1"/>
        </dgm:presLayoutVars>
      </dgm:prSet>
      <dgm:spPr/>
    </dgm:pt>
    <dgm:pt modelId="{333FDF3F-A807-4121-8215-5C84D4A2AB5B}" type="pres">
      <dgm:prSet presAssocID="{E17F4718-FF48-44A3-AF4A-849889A58F02}" presName="sibTrans" presStyleLbl="sibTrans2D1" presStyleIdx="0" presStyleCnt="0"/>
      <dgm:spPr/>
    </dgm:pt>
    <dgm:pt modelId="{2548F63A-AF52-4A3E-B32B-99838D1C28F6}" type="pres">
      <dgm:prSet presAssocID="{4E5EA286-06EB-41D6-8499-EAA8D45964DD}" presName="compNode" presStyleCnt="0"/>
      <dgm:spPr/>
    </dgm:pt>
    <dgm:pt modelId="{164B5C05-3B49-4A01-A562-D3C623CF50F7}" type="pres">
      <dgm:prSet presAssocID="{4E5EA286-06EB-41D6-8499-EAA8D45964DD}" presName="iconBgRect" presStyleLbl="bgShp" presStyleIdx="1" presStyleCnt="2"/>
      <dgm:spPr/>
    </dgm:pt>
    <dgm:pt modelId="{A9390C80-98C4-40DA-9394-BBB601175324}" type="pres">
      <dgm:prSet presAssocID="{4E5EA286-06EB-41D6-8499-EAA8D45964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a mosca"/>
        </a:ext>
      </dgm:extLst>
    </dgm:pt>
    <dgm:pt modelId="{DF1DEBD7-CCF6-42FB-BB3B-EE8ABB2F2CEB}" type="pres">
      <dgm:prSet presAssocID="{4E5EA286-06EB-41D6-8499-EAA8D45964DD}" presName="spaceRect" presStyleCnt="0"/>
      <dgm:spPr/>
    </dgm:pt>
    <dgm:pt modelId="{324CF608-728C-44CB-8EB7-26406882B584}" type="pres">
      <dgm:prSet presAssocID="{4E5EA286-06EB-41D6-8499-EAA8D45964DD}" presName="textRect" presStyleLbl="revTx" presStyleIdx="1" presStyleCnt="2">
        <dgm:presLayoutVars>
          <dgm:chMax val="1"/>
          <dgm:chPref val="1"/>
        </dgm:presLayoutVars>
      </dgm:prSet>
      <dgm:spPr/>
    </dgm:pt>
  </dgm:ptLst>
  <dgm:cxnLst>
    <dgm:cxn modelId="{A7EA9511-DBA4-4515-BA95-310386FF9973}" srcId="{AF091398-36A0-4045-A6EB-A21A6E8B9060}" destId="{4E5EA286-06EB-41D6-8499-EAA8D45964DD}" srcOrd="1" destOrd="0" parTransId="{7DA3B2AB-94C1-401D-8F65-FDB086253A9B}" sibTransId="{37AC4AC0-4EFC-4E04-897E-4476F8AC681F}"/>
    <dgm:cxn modelId="{7F5CAE21-D459-4A2C-B7B3-6FA9FA037CA2}" type="presOf" srcId="{AF091398-36A0-4045-A6EB-A21A6E8B9060}" destId="{3693504C-EC17-496E-A364-E5E6A89ED1E0}" srcOrd="0" destOrd="0" presId="urn:microsoft.com/office/officeart/2018/2/layout/IconCircleList"/>
    <dgm:cxn modelId="{121AEF80-DC12-44A9-B629-FAC13D846CAA}" type="presOf" srcId="{4E5EA286-06EB-41D6-8499-EAA8D45964DD}" destId="{324CF608-728C-44CB-8EB7-26406882B584}" srcOrd="0" destOrd="0" presId="urn:microsoft.com/office/officeart/2018/2/layout/IconCircleList"/>
    <dgm:cxn modelId="{9A869191-1738-434C-A701-DAEB293FCCE6}" type="presOf" srcId="{1169B14E-6137-4A39-922D-A15877B4F3AE}" destId="{04B937D7-5AC9-49C6-90D4-EC0EF124B656}" srcOrd="0" destOrd="0" presId="urn:microsoft.com/office/officeart/2018/2/layout/IconCircleList"/>
    <dgm:cxn modelId="{30B34EBD-48B8-44AB-B3E8-961C6ABBEE58}" type="presOf" srcId="{E17F4718-FF48-44A3-AF4A-849889A58F02}" destId="{333FDF3F-A807-4121-8215-5C84D4A2AB5B}" srcOrd="0" destOrd="0" presId="urn:microsoft.com/office/officeart/2018/2/layout/IconCircleList"/>
    <dgm:cxn modelId="{112684DF-58B5-47F0-971C-633A90DAABB6}" srcId="{AF091398-36A0-4045-A6EB-A21A6E8B9060}" destId="{1169B14E-6137-4A39-922D-A15877B4F3AE}" srcOrd="0" destOrd="0" parTransId="{5A0BF2B5-A6AA-4151-9557-DCD30FFECE2F}" sibTransId="{E17F4718-FF48-44A3-AF4A-849889A58F02}"/>
    <dgm:cxn modelId="{1778F5C2-C36D-40C0-A848-E7B5F22B6CFD}" type="presParOf" srcId="{3693504C-EC17-496E-A364-E5E6A89ED1E0}" destId="{93D6CF6A-51E2-4633-853C-7FED23E82163}" srcOrd="0" destOrd="0" presId="urn:microsoft.com/office/officeart/2018/2/layout/IconCircleList"/>
    <dgm:cxn modelId="{1A1C3995-2E15-4F87-AB6F-C0F64AE21653}" type="presParOf" srcId="{93D6CF6A-51E2-4633-853C-7FED23E82163}" destId="{C026CCF6-06B7-4D2F-8836-107563A97704}" srcOrd="0" destOrd="0" presId="urn:microsoft.com/office/officeart/2018/2/layout/IconCircleList"/>
    <dgm:cxn modelId="{E8163C84-718B-4B35-B466-9E20F02A4285}" type="presParOf" srcId="{C026CCF6-06B7-4D2F-8836-107563A97704}" destId="{56F44B17-63A6-4ABC-ACC6-9F787326AD5B}" srcOrd="0" destOrd="0" presId="urn:microsoft.com/office/officeart/2018/2/layout/IconCircleList"/>
    <dgm:cxn modelId="{839C7BA3-AAA4-4C00-80E5-1976B03971C4}" type="presParOf" srcId="{C026CCF6-06B7-4D2F-8836-107563A97704}" destId="{95724ED5-2A8F-42CF-8861-24E708D7B2D4}" srcOrd="1" destOrd="0" presId="urn:microsoft.com/office/officeart/2018/2/layout/IconCircleList"/>
    <dgm:cxn modelId="{07FC632B-3F1C-4CC2-8158-566C83F1F7AF}" type="presParOf" srcId="{C026CCF6-06B7-4D2F-8836-107563A97704}" destId="{44639293-0F8B-40CC-9727-D8294E8B23F1}" srcOrd="2" destOrd="0" presId="urn:microsoft.com/office/officeart/2018/2/layout/IconCircleList"/>
    <dgm:cxn modelId="{43A53DB8-B84B-4DD4-B773-52D4F76B2723}" type="presParOf" srcId="{C026CCF6-06B7-4D2F-8836-107563A97704}" destId="{04B937D7-5AC9-49C6-90D4-EC0EF124B656}" srcOrd="3" destOrd="0" presId="urn:microsoft.com/office/officeart/2018/2/layout/IconCircleList"/>
    <dgm:cxn modelId="{18EC98D2-61AA-4741-ACC4-9893EF197E3D}" type="presParOf" srcId="{93D6CF6A-51E2-4633-853C-7FED23E82163}" destId="{333FDF3F-A807-4121-8215-5C84D4A2AB5B}" srcOrd="1" destOrd="0" presId="urn:microsoft.com/office/officeart/2018/2/layout/IconCircleList"/>
    <dgm:cxn modelId="{DA25889A-F2D5-4ACB-A911-4AE312BF4946}" type="presParOf" srcId="{93D6CF6A-51E2-4633-853C-7FED23E82163}" destId="{2548F63A-AF52-4A3E-B32B-99838D1C28F6}" srcOrd="2" destOrd="0" presId="urn:microsoft.com/office/officeart/2018/2/layout/IconCircleList"/>
    <dgm:cxn modelId="{05ED68AA-C1B5-4EA4-BAE5-0ABADC58BBE9}" type="presParOf" srcId="{2548F63A-AF52-4A3E-B32B-99838D1C28F6}" destId="{164B5C05-3B49-4A01-A562-D3C623CF50F7}" srcOrd="0" destOrd="0" presId="urn:microsoft.com/office/officeart/2018/2/layout/IconCircleList"/>
    <dgm:cxn modelId="{AE548F27-F637-4F4D-9B65-BCD51854E4AF}" type="presParOf" srcId="{2548F63A-AF52-4A3E-B32B-99838D1C28F6}" destId="{A9390C80-98C4-40DA-9394-BBB601175324}" srcOrd="1" destOrd="0" presId="urn:microsoft.com/office/officeart/2018/2/layout/IconCircleList"/>
    <dgm:cxn modelId="{03AC36BD-995D-4334-BC8E-B40BBCD1D618}" type="presParOf" srcId="{2548F63A-AF52-4A3E-B32B-99838D1C28F6}" destId="{DF1DEBD7-CCF6-42FB-BB3B-EE8ABB2F2CEB}" srcOrd="2" destOrd="0" presId="urn:microsoft.com/office/officeart/2018/2/layout/IconCircleList"/>
    <dgm:cxn modelId="{3411E039-6ACE-4BB0-93A3-52F0479E4F86}" type="presParOf" srcId="{2548F63A-AF52-4A3E-B32B-99838D1C28F6}" destId="{324CF608-728C-44CB-8EB7-26406882B5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44B17-63A6-4ABC-ACC6-9F787326AD5B}">
      <dsp:nvSpPr>
        <dsp:cNvPr id="0" name=""/>
        <dsp:cNvSpPr/>
      </dsp:nvSpPr>
      <dsp:spPr>
        <a:xfrm>
          <a:off x="75130" y="1290646"/>
          <a:ext cx="984866" cy="9848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24ED5-2A8F-42CF-8861-24E708D7B2D4}">
      <dsp:nvSpPr>
        <dsp:cNvPr id="0" name=""/>
        <dsp:cNvSpPr/>
      </dsp:nvSpPr>
      <dsp:spPr>
        <a:xfrm>
          <a:off x="281952" y="1497468"/>
          <a:ext cx="571222" cy="57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937D7-5AC9-49C6-90D4-EC0EF124B656}">
      <dsp:nvSpPr>
        <dsp:cNvPr id="0" name=""/>
        <dsp:cNvSpPr/>
      </dsp:nvSpPr>
      <dsp:spPr>
        <a:xfrm>
          <a:off x="1271039"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Estratégia de gestão que envolve a colaboração entre </a:t>
          </a:r>
          <a:r>
            <a:rPr lang="pt-BR" sz="1400" b="1" kern="1200"/>
            <a:t>empresas</a:t>
          </a:r>
          <a:r>
            <a:rPr lang="pt-BR" sz="1400" kern="1200"/>
            <a:t>, </a:t>
          </a:r>
          <a:r>
            <a:rPr lang="pt-BR" sz="1400" b="1" kern="1200"/>
            <a:t>universidades</a:t>
          </a:r>
          <a:r>
            <a:rPr lang="pt-BR" sz="1400" kern="1200"/>
            <a:t>, startups e outras instituições. </a:t>
          </a:r>
          <a:endParaRPr lang="en-US" sz="1400" kern="1200"/>
        </a:p>
      </dsp:txBody>
      <dsp:txXfrm>
        <a:off x="1271039" y="1290646"/>
        <a:ext cx="2321470" cy="984866"/>
      </dsp:txXfrm>
    </dsp:sp>
    <dsp:sp modelId="{164B5C05-3B49-4A01-A562-D3C623CF50F7}">
      <dsp:nvSpPr>
        <dsp:cNvPr id="0" name=""/>
        <dsp:cNvSpPr/>
      </dsp:nvSpPr>
      <dsp:spPr>
        <a:xfrm>
          <a:off x="3997009" y="1290646"/>
          <a:ext cx="984866" cy="9848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90C80-98C4-40DA-9394-BBB601175324}">
      <dsp:nvSpPr>
        <dsp:cNvPr id="0" name=""/>
        <dsp:cNvSpPr/>
      </dsp:nvSpPr>
      <dsp:spPr>
        <a:xfrm>
          <a:off x="4203831" y="1497468"/>
          <a:ext cx="571222" cy="57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F608-728C-44CB-8EB7-26406882B584}">
      <dsp:nvSpPr>
        <dsp:cNvPr id="0" name=""/>
        <dsp:cNvSpPr/>
      </dsp:nvSpPr>
      <dsp:spPr>
        <a:xfrm>
          <a:off x="5192918" y="1290646"/>
          <a:ext cx="2321470" cy="98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pt-BR" sz="1400" kern="1200"/>
            <a:t>Objetivo: criar </a:t>
          </a:r>
          <a:r>
            <a:rPr lang="pt-BR" sz="1400" b="1" kern="1200"/>
            <a:t>soluções inovadoras e competitivas</a:t>
          </a:r>
          <a:r>
            <a:rPr lang="pt-BR" sz="1400" kern="1200"/>
            <a:t>. </a:t>
          </a:r>
          <a:endParaRPr lang="en-US" sz="1400" kern="1200"/>
        </a:p>
      </dsp:txBody>
      <dsp:txXfrm>
        <a:off x="5192918" y="1290646"/>
        <a:ext cx="2321470" cy="9848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05/03/2025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6C7EF347-E2DF-EE2A-FABB-4FC4B1910DE3}"/>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BF858319-1C5D-5338-305B-42DB56B2673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EC226DDD-CA2D-A33B-1444-9FC47BFF78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8CCAF480-9EA1-660E-B0CD-1084F69366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19</a:t>
            </a:fld>
            <a:endParaRPr/>
          </a:p>
        </p:txBody>
      </p:sp>
    </p:spTree>
    <p:extLst>
      <p:ext uri="{BB962C8B-B14F-4D97-AF65-F5344CB8AC3E}">
        <p14:creationId xmlns:p14="http://schemas.microsoft.com/office/powerpoint/2010/main" val="128917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4AD940C-B2CA-D30C-CF5F-46E55762EA4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5C6B9638-228A-0BC2-7C94-672207EBAD1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F77FC29-5D9A-5B5F-03E2-1F35F85630B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3741CFB-18C0-5ABA-F8A2-D5907A91CC8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3209358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8102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44</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45</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558D3F9F-C945-B9ED-4777-68E73C93A1F8}"/>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3F2E5ECB-05B2-0790-92AE-5D71FB7C28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8A721E5-D71E-54FD-9976-FA1937D22F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58E3D58E-2E3E-49D0-3F98-EF420F91460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46</a:t>
            </a:fld>
            <a:endParaRPr/>
          </a:p>
        </p:txBody>
      </p:sp>
    </p:spTree>
    <p:extLst>
      <p:ext uri="{BB962C8B-B14F-4D97-AF65-F5344CB8AC3E}">
        <p14:creationId xmlns:p14="http://schemas.microsoft.com/office/powerpoint/2010/main" val="31711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8</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3/5/2025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3/5/2025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3/5/2025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3/5/2025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3/5/2025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3/5/2025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3/5/2025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3/5/2025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3/5/2025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3/5/2025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3/5/2025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3/5/2025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hyperlink" Target="https://www.lumegrupo.com.br/" TargetMode="External"/><Relationship Id="rId13"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1.png"/><Relationship Id="rId12" Type="http://schemas.openxmlformats.org/officeDocument/2006/relationships/hyperlink" Target="https://noxtec.com.b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libertyhealth.com.br/"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www.rforti.com.br/" TargetMode="External"/><Relationship Id="rId4" Type="http://schemas.openxmlformats.org/officeDocument/2006/relationships/hyperlink" Target="https://www.sonda.com/pt/inicio" TargetMode="External"/><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845247"/>
            <a:ext cx="8178790" cy="3020824"/>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5439080"/>
            <a:ext cx="8118476" cy="687886"/>
          </a:xfrm>
        </p:spPr>
        <p:txBody>
          <a:bodyPr anchor="t">
            <a:normAutofit/>
          </a:bodyPr>
          <a:lstStyle/>
          <a:p>
            <a:pPr algn="l">
              <a:lnSpc>
                <a:spcPct val="100000"/>
              </a:lnSpc>
              <a:spcBef>
                <a:spcPts val="0"/>
              </a:spcBef>
            </a:pPr>
            <a:r>
              <a:rPr lang="pt-BR" dirty="0"/>
              <a:t>Visão Geral</a:t>
            </a:r>
          </a:p>
          <a:p>
            <a:pPr algn="l">
              <a:lnSpc>
                <a:spcPct val="100000"/>
              </a:lnSpc>
              <a:spcBef>
                <a:spcPts val="0"/>
              </a:spcBef>
            </a:pPr>
            <a:r>
              <a:rPr lang="pt-BR" dirty="0"/>
              <a:t>Data: 04/02/2024</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pic>
        <p:nvPicPr>
          <p:cNvPr id="5" name="Imagem 4" descr="Placa azul com letras brancas em fundo preto&#10;&#10;O conteúdo gerado por IA pode estar incorreto.">
            <a:extLst>
              <a:ext uri="{FF2B5EF4-FFF2-40B4-BE49-F238E27FC236}">
                <a16:creationId xmlns:a16="http://schemas.microsoft.com/office/drawing/2014/main" id="{F640E11D-9E95-1ED0-EC76-6EC93C2F1ECD}"/>
              </a:ext>
            </a:extLst>
          </p:cNvPr>
          <p:cNvPicPr>
            <a:picLocks noChangeAspect="1"/>
          </p:cNvPicPr>
          <p:nvPr/>
        </p:nvPicPr>
        <p:blipFill>
          <a:blip r:embed="rId2"/>
          <a:stretch>
            <a:fillRect/>
          </a:stretch>
        </p:blipFill>
        <p:spPr>
          <a:xfrm>
            <a:off x="3944829" y="4205580"/>
            <a:ext cx="1251792" cy="687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324091" y="73307"/>
            <a:ext cx="8530542" cy="580220"/>
          </a:xfrm>
          <a:solidFill>
            <a:schemeClr val="accent2">
              <a:lumMod val="20000"/>
              <a:lumOff val="80000"/>
            </a:schemeClr>
          </a:solidFill>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24091" y="653527"/>
            <a:ext cx="8530542" cy="5899673"/>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Alguns processos/áreas não foram implementadas de forma integral;</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algn="just" fontAlgn="b">
              <a:lnSpc>
                <a:spcPct val="120000"/>
              </a:lnSpc>
              <a:spcBef>
                <a:spcPts val="600"/>
              </a:spcBef>
              <a:buFont typeface="+mj-lt"/>
              <a:buAutoNum type="arabicParenR"/>
            </a:pPr>
            <a:r>
              <a:rPr lang="pt-BR" sz="6400" dirty="0">
                <a:solidFill>
                  <a:srgbClr val="000000"/>
                </a:solidFill>
                <a:highlight>
                  <a:srgbClr val="FFFF00"/>
                </a:highlight>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highlight>
                  <a:srgbClr val="FFFF00"/>
                </a:highlight>
                <a:latin typeface="Arial" panose="020B0604020202020204" pitchFamily="34" charset="0"/>
              </a:rPr>
              <a:t>reaprazamento</a:t>
            </a:r>
            <a:r>
              <a:rPr lang="pt-BR" sz="6400" dirty="0">
                <a:solidFill>
                  <a:srgbClr val="000000"/>
                </a:solidFill>
                <a:highlight>
                  <a:srgbClr val="FFFF00"/>
                </a:highlight>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algn="just"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algn="just" fontAlgn="b">
              <a:lnSpc>
                <a:spcPct val="120000"/>
              </a:lnSpc>
              <a:spcBef>
                <a:spcPts val="600"/>
              </a:spcBef>
              <a:buFont typeface="+mj-lt"/>
              <a:buAutoNum type="arabicParenR"/>
            </a:pPr>
            <a:r>
              <a:rPr lang="pt-BR" sz="6400" b="0" i="0" u="none" strike="noStrike" dirty="0">
                <a:solidFill>
                  <a:srgbClr val="000000"/>
                </a:solidFill>
                <a:effectLst/>
                <a:highlight>
                  <a:srgbClr val="FFFF00"/>
                </a:highlight>
                <a:latin typeface="Arial" panose="020B0604020202020204" pitchFamily="34" charset="0"/>
              </a:rPr>
              <a:t>Em atualizações retorna erros ou inconsistências que já haviam sido resolvidas, informações de um módulo </a:t>
            </a:r>
            <a:r>
              <a:rPr lang="pt-BR" sz="6400" dirty="0">
                <a:solidFill>
                  <a:srgbClr val="000000"/>
                </a:solidFill>
                <a:highlight>
                  <a:srgbClr val="FFFF00"/>
                </a:highlight>
                <a:latin typeface="Arial" panose="020B0604020202020204" pitchFamily="34" charset="0"/>
              </a:rPr>
              <a:t>não entra automático em outro (PR-CG), diversos erros de sistema q influenciam nos processos (ex. devoluções de </a:t>
            </a:r>
            <a:r>
              <a:rPr lang="pt-BR" sz="6400" dirty="0" err="1">
                <a:solidFill>
                  <a:srgbClr val="000000"/>
                </a:solidFill>
                <a:highlight>
                  <a:srgbClr val="FFFF00"/>
                </a:highlight>
                <a:latin typeface="Arial" panose="020B0604020202020204" pitchFamily="34" charset="0"/>
              </a:rPr>
              <a:t>pctes</a:t>
            </a:r>
            <a:r>
              <a:rPr lang="pt-BR" sz="6400" dirty="0">
                <a:solidFill>
                  <a:srgbClr val="000000"/>
                </a:solidFill>
                <a:highlight>
                  <a:srgbClr val="FFFF00"/>
                </a:highlight>
                <a:latin typeface="Arial" panose="020B0604020202020204" pitchFamily="34" charset="0"/>
              </a:rPr>
              <a:t> q não utilizaram, eletrólitos de planos de soros que saem em horários diferentes, dentre outros);</a:t>
            </a:r>
            <a:endParaRPr lang="pt-BR" dirty="0">
              <a:highlight>
                <a:srgbClr val="FFFF00"/>
              </a:highlight>
            </a:endParaRPr>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549797" y="151797"/>
            <a:ext cx="8044404"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Críticas – SWOT </a:t>
            </a:r>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549797" y="763850"/>
            <a:ext cx="8044405" cy="5592501"/>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Fragilidade nos logins de acessos. Situações q trazem insegurança ao processo;</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Falta de confiabilidade nas informações;</a:t>
            </a:r>
          </a:p>
          <a:p>
            <a:pPr marL="358775" indent="-358775" algn="just"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algn="just" fontAlgn="b">
              <a:lnSpc>
                <a:spcPct val="120000"/>
              </a:lnSpc>
              <a:spcBef>
                <a:spcPts val="600"/>
              </a:spcBef>
              <a:buFont typeface="+mj-lt"/>
              <a:buAutoNum type="arabicParenR" startAt="9"/>
            </a:pPr>
            <a:r>
              <a:rPr lang="pt-BR" sz="6600" dirty="0">
                <a:solidFill>
                  <a:srgbClr val="000000"/>
                </a:solidFill>
                <a:highlight>
                  <a:srgbClr val="FFFF00"/>
                </a:highlight>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628650" y="57872"/>
            <a:ext cx="788670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590309" y="487073"/>
            <a:ext cx="7886700" cy="6066127"/>
          </a:xfrm>
          <a:solidFill>
            <a:schemeClr val="bg1"/>
          </a:solidFill>
        </p:spPr>
        <p:txBody>
          <a:bodyPr>
            <a:normAutofit fontScale="25000" lnSpcReduction="20000"/>
          </a:bodyPr>
          <a:lstStyle/>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Funciona em Sistema Operacional Linux, Banco de Dados Freeware, Ambiente Web, Desenvolvido se adequando as necessidades da Instituição</a:t>
            </a:r>
            <a:r>
              <a:rPr lang="pt-BR" sz="6800" dirty="0">
                <a:solidFill>
                  <a:srgbClr val="000000"/>
                </a:solidFill>
                <a:latin typeface="Arial" panose="020B0604020202020204" pitchFamily="34" charset="0"/>
              </a:rPr>
              <a:t>;</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Prático de fácil entendimento e acesso;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Sistema compatível com a infraestrutura de rede de dados do HRO;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Facilidade na busca de prontuários, layout de fácil aprendizado e intuitivo;</a:t>
            </a:r>
          </a:p>
          <a:p>
            <a:pPr marL="358775" indent="-358775" algn="just" fontAlgn="b">
              <a:lnSpc>
                <a:spcPct val="120000"/>
              </a:lnSpc>
              <a:spcBef>
                <a:spcPts val="600"/>
              </a:spcBef>
              <a:buFont typeface="+mj-lt"/>
              <a:buAutoNum type="arabicParenR"/>
            </a:pPr>
            <a:r>
              <a:rPr lang="pt-BR" sz="6800" dirty="0">
                <a:solidFill>
                  <a:srgbClr val="000000"/>
                </a:solidFill>
                <a:highlight>
                  <a:srgbClr val="FFFF00"/>
                </a:highlight>
                <a:latin typeface="Arial" panose="020B0604020202020204" pitchFamily="34" charset="0"/>
              </a:rPr>
              <a:t>Atende as necessidades administrativas;</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6800" dirty="0">
                <a:solidFill>
                  <a:srgbClr val="000000"/>
                </a:solidFill>
                <a:latin typeface="Arial" panose="020B0604020202020204" pitchFamily="34" charset="0"/>
              </a:rPr>
            </a:br>
            <a:r>
              <a:rPr lang="pt-BR" sz="6800" dirty="0">
                <a:solidFill>
                  <a:srgbClr val="000000"/>
                </a:solidFill>
                <a:latin typeface="Arial" panose="020B0604020202020204" pitchFamily="34" charset="0"/>
              </a:rPr>
              <a:t>- Possibilidade de importar cadastro de contas contábeis no plano de contas já cadastrados, via layout;</a:t>
            </a:r>
          </a:p>
          <a:p>
            <a:pPr marL="358775" marR="0" indent="-358775" algn="just" fontAlgn="b">
              <a:lnSpc>
                <a:spcPct val="120000"/>
              </a:lnSpc>
              <a:spcBef>
                <a:spcPts val="600"/>
              </a:spcBef>
              <a:buFont typeface="+mj-lt"/>
              <a:buAutoNum type="arabicParenR"/>
            </a:pPr>
            <a:r>
              <a:rPr lang="pt-BR" sz="6800" dirty="0">
                <a:solidFill>
                  <a:srgbClr val="000000"/>
                </a:solidFill>
                <a:latin typeface="Arial" panose="020B0604020202020204" pitchFamily="34" charset="0"/>
              </a:rPr>
              <a:t>Nada;</a:t>
            </a:r>
          </a:p>
          <a:p>
            <a:pPr marL="358775" indent="-358775" algn="just" fontAlgn="b">
              <a:lnSpc>
                <a:spcPct val="120000"/>
              </a:lnSpc>
              <a:spcBef>
                <a:spcPts val="600"/>
              </a:spcBef>
              <a:buFont typeface="+mj-lt"/>
              <a:buAutoNum type="arabicParenR"/>
            </a:pP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289376"/>
            <a:ext cx="8331550" cy="493855"/>
          </a:xfrm>
          <a:solidFill>
            <a:schemeClr val="accent2">
              <a:lumMod val="20000"/>
              <a:lumOff val="80000"/>
            </a:schemeClr>
          </a:solidFill>
        </p:spPr>
        <p:txBody>
          <a:bodyPr vert="horz" lIns="91440" tIns="45720" rIns="91440" bIns="45720" rtlCol="0" anchor="ctr">
            <a:normAutofit fontScale="90000"/>
          </a:bodyPr>
          <a:lstStyle/>
          <a:p>
            <a:pPr algn="ctr"/>
            <a:r>
              <a:rPr lang="pt-BR" b="1" dirty="0"/>
              <a:t>Percepções Positivas – SWOT </a:t>
            </a:r>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349462" y="1088957"/>
            <a:ext cx="8331551" cy="5149797"/>
          </a:xfrm>
          <a:solidFill>
            <a:schemeClr val="bg1"/>
          </a:solidFill>
        </p:spPr>
        <p:txBody>
          <a:bodyPr>
            <a:normAutofit/>
          </a:bodyPr>
          <a:lstStyle/>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empresa é da região. Pode incluir pessoal operacional dentro do HRO para acompanhamento e customização;</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A integração dos exames na </a:t>
            </a:r>
            <a:r>
              <a:rPr lang="pt-BR" sz="1700" dirty="0" err="1">
                <a:solidFill>
                  <a:srgbClr val="000000"/>
                </a:solidFill>
                <a:highlight>
                  <a:srgbClr val="FFFF00"/>
                </a:highlight>
                <a:latin typeface="Arial" panose="020B0604020202020204" pitchFamily="34" charset="0"/>
              </a:rPr>
              <a:t>noHarm</a:t>
            </a:r>
            <a:r>
              <a:rPr lang="pt-BR" sz="1700" dirty="0">
                <a:solidFill>
                  <a:srgbClr val="000000"/>
                </a:solidFill>
                <a:highlight>
                  <a:srgbClr val="FFFF00"/>
                </a:highlight>
                <a:latin typeface="Arial" panose="020B0604020202020204" pitchFamily="34" charset="0"/>
              </a:rPr>
              <a:t> que não aconteceu;</a:t>
            </a:r>
          </a:p>
          <a:p>
            <a:pPr marL="358775" marR="0" indent="-358775" algn="just" fontAlgn="b">
              <a:lnSpc>
                <a:spcPct val="100000"/>
              </a:lnSpc>
              <a:spcBef>
                <a:spcPts val="600"/>
              </a:spcBef>
              <a:buFont typeface="+mj-lt"/>
              <a:buAutoNum type="arabicParenR" startAt="14"/>
            </a:pPr>
            <a:r>
              <a:rPr lang="pt-BR" sz="1700" dirty="0">
                <a:solidFill>
                  <a:srgbClr val="000000"/>
                </a:solidFill>
                <a:latin typeface="Arial" panose="020B0604020202020204" pitchFamily="34" charset="0"/>
              </a:rPr>
              <a:t>Atende;</a:t>
            </a:r>
          </a:p>
          <a:p>
            <a:pPr marL="358775" marR="0" indent="-358775" algn="just" fontAlgn="b">
              <a:lnSpc>
                <a:spcPct val="100000"/>
              </a:lnSpc>
              <a:spcBef>
                <a:spcPts val="600"/>
              </a:spcBef>
              <a:buFont typeface="+mj-lt"/>
              <a:buAutoNum type="arabicParenR" startAt="14"/>
            </a:pPr>
            <a:r>
              <a:rPr lang="pt-BR" sz="1700" dirty="0">
                <a:solidFill>
                  <a:srgbClr val="000000"/>
                </a:solidFill>
                <a:highlight>
                  <a:srgbClr val="FFFF00"/>
                </a:highlight>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1108946" y="812633"/>
            <a:ext cx="6923558" cy="2820009"/>
          </a:xfrm>
          <a:prstGeom prst="rect">
            <a:avLst/>
          </a:prstGeom>
          <a:solidFill>
            <a:schemeClr val="tx2">
              <a:lumMod val="10000"/>
              <a:lumOff val="90000"/>
            </a:schemeClr>
          </a:solidFill>
        </p:spPr>
        <p:txBody>
          <a:bodyPr vert="horz" lIns="91440" tIns="45720" rIns="91440" bIns="45720" rtlCol="0" anchor="ctr">
            <a:normAutofit fontScale="97500"/>
          </a:bodyPr>
          <a:lstStyle>
            <a:lvl1pPr algn="ctr" defTabSz="685800">
              <a:lnSpc>
                <a:spcPct val="90000"/>
              </a:lnSpc>
              <a:spcBef>
                <a:spcPct val="0"/>
              </a:spcBef>
              <a:buNone/>
              <a:defRPr sz="3300" b="1">
                <a:latin typeface="+mj-lt"/>
                <a:ea typeface="+mj-ea"/>
                <a:cs typeface="+mj-cs"/>
              </a:defRPr>
            </a:lvl1pPr>
          </a:lstStyle>
          <a:p>
            <a:r>
              <a:rPr lang="en-US" dirty="0" err="1"/>
              <a:t>Modelos</a:t>
            </a:r>
            <a:r>
              <a:rPr lang="en-US" dirty="0"/>
              <a:t> de Negocios para Sistemas </a:t>
            </a:r>
            <a:r>
              <a:rPr lang="en-US" dirty="0" err="1"/>
              <a:t>Hospitalares</a:t>
            </a:r>
            <a:r>
              <a:rPr lang="en-US" dirty="0"/>
              <a:t>:</a:t>
            </a:r>
          </a:p>
          <a:p>
            <a:endParaRPr lang="en-US" dirty="0"/>
          </a:p>
          <a:p>
            <a:pPr lvl="2"/>
            <a:r>
              <a:rPr lang="en-US" dirty="0"/>
              <a:t>1- </a:t>
            </a:r>
            <a:r>
              <a:rPr lang="en-US" dirty="0" err="1"/>
              <a:t>Aluguel</a:t>
            </a:r>
            <a:r>
              <a:rPr lang="en-US" dirty="0"/>
              <a:t>/Sistema </a:t>
            </a:r>
            <a:r>
              <a:rPr lang="en-US" dirty="0" err="1"/>
              <a:t>Fechado</a:t>
            </a:r>
            <a:r>
              <a:rPr lang="en-US" dirty="0"/>
              <a:t>;</a:t>
            </a:r>
          </a:p>
          <a:p>
            <a:pPr lvl="2"/>
            <a:r>
              <a:rPr lang="en-US" dirty="0"/>
              <a:t>2 - Open Source/Sistema </a:t>
            </a:r>
            <a:r>
              <a:rPr lang="en-US" dirty="0" err="1"/>
              <a:t>Aberto</a:t>
            </a:r>
            <a:r>
              <a:rPr lang="en-US" dirty="0"/>
              <a:t> com </a:t>
            </a:r>
            <a:r>
              <a:rPr lang="en-US" dirty="0" err="1"/>
              <a:t>transferência</a:t>
            </a:r>
            <a:r>
              <a:rPr lang="en-US" dirty="0"/>
              <a:t> de </a:t>
            </a:r>
            <a:r>
              <a:rPr lang="en-US" dirty="0" err="1"/>
              <a:t>tecnologia</a:t>
            </a:r>
            <a:r>
              <a:rPr lang="en-US" dirty="0"/>
              <a:t>.</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pic>
        <p:nvPicPr>
          <p:cNvPr id="1026" name="Picture 2" descr="DevOps: the pillars to accelerate the SDLC | Mia-Platform">
            <a:extLst>
              <a:ext uri="{FF2B5EF4-FFF2-40B4-BE49-F238E27FC236}">
                <a16:creationId xmlns:a16="http://schemas.microsoft.com/office/drawing/2014/main" id="{C06C895C-E87C-C027-0D74-81AC6121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828" y="3937753"/>
            <a:ext cx="3236132" cy="182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507562" y="415022"/>
            <a:ext cx="8576841"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a:t>
            </a:r>
            <a:r>
              <a:rPr lang="pt-BR" sz="2400" b="1" dirty="0"/>
              <a:t>código-fonte</a:t>
            </a:r>
            <a:r>
              <a:rPr lang="pt-BR" sz="2400" dirty="0"/>
              <a:t> tem dono e não é acessível ao usuário. São desenvolvidos, distribuídos e mantidos por empresas que colocam </a:t>
            </a:r>
            <a:r>
              <a:rPr lang="pt-BR" sz="2400" b="1" dirty="0"/>
              <a:t>restrições ao uso</a:t>
            </a:r>
            <a:r>
              <a:rPr lang="pt-BR" sz="2400" dirty="0"/>
              <a:t>, modificação e distribuição. </a:t>
            </a:r>
            <a:r>
              <a:rPr lang="pt-BR" sz="2400" b="1" dirty="0"/>
              <a:t>Cobram o pagamento de licenças</a:t>
            </a:r>
            <a:r>
              <a:rPr lang="pt-BR" sz="2400" dirty="0"/>
              <a:t> e possuem suporte técnico exclusivo.</a:t>
            </a:r>
          </a:p>
          <a:p>
            <a:endParaRPr lang="pt-BR" sz="2400" dirty="0"/>
          </a:p>
          <a:p>
            <a:r>
              <a:rPr lang="pt-BR" sz="2400" b="1" dirty="0">
                <a:solidFill>
                  <a:schemeClr val="accent1">
                    <a:lumMod val="75000"/>
                  </a:schemeClr>
                </a:solidFill>
              </a:rPr>
              <a:t>Outras Características de Sistemas Fechados:</a:t>
            </a:r>
          </a:p>
          <a:p>
            <a:pPr lvl="1" algn="just">
              <a:buFont typeface="Arial" panose="020B0604020202020204" pitchFamily="34" charset="0"/>
              <a:buChar char="•"/>
            </a:pPr>
            <a:r>
              <a:rPr lang="pt-BR" sz="2400" b="1" dirty="0"/>
              <a:t>Customizações são limitadas </a:t>
            </a:r>
            <a:r>
              <a:rPr lang="pt-BR" sz="2400" dirty="0"/>
              <a:t>ao proprietário (são abertos tickets com custos e prazos).</a:t>
            </a:r>
          </a:p>
          <a:p>
            <a:pPr lvl="1" algn="just">
              <a:buFont typeface="Arial" panose="020B0604020202020204" pitchFamily="34" charset="0"/>
              <a:buChar char="•"/>
            </a:pPr>
            <a:r>
              <a:rPr lang="pt-BR" sz="2400" dirty="0"/>
              <a:t> </a:t>
            </a:r>
            <a:r>
              <a:rPr lang="pt-BR" sz="2400" b="1" dirty="0"/>
              <a:t>Aparentemente possuem maior controle sobre segurança e conformidade</a:t>
            </a:r>
            <a:r>
              <a:rPr lang="pt-BR" sz="2400" dirty="0"/>
              <a:t>.</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1075D3E-10FC-7139-7AAD-B9C09A1F096F}"/>
              </a:ext>
            </a:extLst>
          </p:cNvPr>
          <p:cNvSpPr txBox="1"/>
          <p:nvPr/>
        </p:nvSpPr>
        <p:spPr>
          <a:xfrm>
            <a:off x="267319" y="469064"/>
            <a:ext cx="8339698" cy="6001643"/>
          </a:xfrm>
          <a:prstGeom prst="rect">
            <a:avLst/>
          </a:prstGeom>
          <a:noFill/>
        </p:spPr>
        <p:txBody>
          <a:bodyPr wrap="square">
            <a:spAutoFit/>
          </a:bodyPr>
          <a:lstStyle/>
          <a:p>
            <a:pPr marL="92075" indent="-514350" algn="just">
              <a:buFont typeface="+mj-lt"/>
              <a:buAutoNum type="arabicPeriod"/>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 - transferência de tecnologia: </a:t>
            </a:r>
            <a:r>
              <a:rPr lang="pt-BR" sz="2000" dirty="0"/>
              <a:t>O </a:t>
            </a:r>
            <a:r>
              <a:rPr lang="pt-BR" sz="2000" b="1" dirty="0"/>
              <a:t>Código-fonte</a:t>
            </a:r>
            <a:r>
              <a:rPr lang="pt-BR" sz="2000" dirty="0"/>
              <a:t> é </a:t>
            </a:r>
            <a:r>
              <a:rPr lang="pt-BR" dirty="0"/>
              <a:t>acessível ao </a:t>
            </a:r>
            <a:r>
              <a:rPr lang="pt-BR" b="1" dirty="0"/>
              <a:t>usuário que fica como dono do sistema</a:t>
            </a:r>
            <a:r>
              <a:rPr lang="pt-BR" dirty="0"/>
              <a:t>. O modelo usa a </a:t>
            </a:r>
            <a:r>
              <a:rPr lang="pt-BR" b="1" dirty="0"/>
              <a:t>forma colaborativa</a:t>
            </a:r>
            <a:r>
              <a:rPr lang="pt-BR" dirty="0"/>
              <a:t>. As comunidades de desenvolvedores e/ou organizações promovem a filosofia do código aberto.</a:t>
            </a:r>
          </a:p>
          <a:p>
            <a:pPr marL="92075" algn="just"/>
            <a:endParaRPr lang="pt-BR" sz="2000" dirty="0"/>
          </a:p>
          <a:p>
            <a:pPr marL="92075" algn="just"/>
            <a:r>
              <a:rPr lang="pt-BR" sz="2400" b="1" dirty="0">
                <a:solidFill>
                  <a:schemeClr val="accent1">
                    <a:lumMod val="75000"/>
                  </a:schemeClr>
                </a:solidFill>
              </a:rPr>
              <a:t>Características de Sistemas Abertos:</a:t>
            </a:r>
          </a:p>
          <a:p>
            <a:pPr marL="174625" indent="268288" algn="just">
              <a:buFont typeface="+mj-lt"/>
              <a:buAutoNum type="arabicPeriod"/>
            </a:pPr>
            <a:r>
              <a:rPr lang="pt-BR" b="1" dirty="0"/>
              <a:t>Código-fonte disponível:</a:t>
            </a:r>
            <a:r>
              <a:rPr lang="pt-BR" dirty="0"/>
              <a:t> </a:t>
            </a:r>
            <a:r>
              <a:rPr lang="pt-BR" b="1" dirty="0"/>
              <a:t>Pode ser personalizado </a:t>
            </a:r>
            <a:r>
              <a:rPr lang="pt-BR" dirty="0"/>
              <a:t>e </a:t>
            </a:r>
            <a:r>
              <a:rPr lang="pt-BR" b="1" dirty="0"/>
              <a:t>não há licenciamentos</a:t>
            </a:r>
            <a:r>
              <a:rPr lang="pt-BR" dirty="0"/>
              <a:t>, restrições e pagamentos pelo código fonte e pelo uso do sistema. </a:t>
            </a:r>
          </a:p>
          <a:p>
            <a:pPr marL="174625" indent="268288" algn="just">
              <a:buFont typeface="+mj-lt"/>
              <a:buAutoNum type="arabicPeriod"/>
            </a:pPr>
            <a:r>
              <a:rPr lang="pt-BR" b="1" dirty="0"/>
              <a:t>Colaboração e desenvolvimento comunitário:</a:t>
            </a:r>
            <a:r>
              <a:rPr lang="pt-BR" dirty="0"/>
              <a:t> Envolve usuários de diferentes localidades, </a:t>
            </a:r>
            <a:r>
              <a:rPr lang="pt-BR" b="1" dirty="0"/>
              <a:t>promove inovações rápidas e soluções robustas</a:t>
            </a:r>
            <a:r>
              <a:rPr lang="pt-BR" dirty="0"/>
              <a:t>.</a:t>
            </a:r>
          </a:p>
          <a:p>
            <a:pPr marL="174625" indent="268288" algn="just">
              <a:buFont typeface="+mj-lt"/>
              <a:buAutoNum type="arabicPeriod"/>
            </a:pPr>
            <a:r>
              <a:rPr lang="pt-BR" b="1" dirty="0"/>
              <a:t>Transparência e segurança:</a:t>
            </a:r>
            <a:r>
              <a:rPr lang="pt-BR" dirty="0"/>
              <a:t> Vulnerabilidades são identificadas e corrigidas e tem </a:t>
            </a:r>
            <a:r>
              <a:rPr lang="pt-BR" b="1" dirty="0"/>
              <a:t>resposta rápida a ameaças de segurança</a:t>
            </a:r>
            <a:r>
              <a:rPr lang="pt-BR" dirty="0"/>
              <a:t>.</a:t>
            </a:r>
          </a:p>
          <a:p>
            <a:pPr marL="174625" indent="268288" algn="just">
              <a:buFont typeface="+mj-lt"/>
              <a:buAutoNum type="arabicPeriod"/>
            </a:pPr>
            <a:r>
              <a:rPr lang="pt-BR" b="1" dirty="0"/>
              <a:t>Baixo ou nenhum custo:</a:t>
            </a:r>
            <a:r>
              <a:rPr lang="pt-BR" dirty="0"/>
              <a:t> o </a:t>
            </a:r>
            <a:r>
              <a:rPr lang="pt-BR" b="1" dirty="0"/>
              <a:t>uso é gratuito</a:t>
            </a:r>
            <a:r>
              <a:rPr lang="pt-BR" dirty="0"/>
              <a:t>, mas serviços de suporte são pagos, quando terceirizados. Se não terceirizados, tem os </a:t>
            </a:r>
            <a:r>
              <a:rPr lang="pt-BR" b="1" dirty="0"/>
              <a:t>custos de equipe de desenvolvimento local</a:t>
            </a:r>
            <a:r>
              <a:rPr lang="pt-BR" dirty="0"/>
              <a:t>.</a:t>
            </a:r>
          </a:p>
          <a:p>
            <a:pPr marL="174625" indent="268288" algn="just">
              <a:buFont typeface="+mj-lt"/>
              <a:buAutoNum type="arabicPeriod"/>
            </a:pPr>
            <a:r>
              <a:rPr lang="pt-BR" b="1" dirty="0"/>
              <a:t>Integração e interoperabilidade:</a:t>
            </a:r>
            <a:r>
              <a:rPr lang="pt-BR" dirty="0"/>
              <a:t> São </a:t>
            </a:r>
            <a:r>
              <a:rPr lang="pt-BR" b="1" dirty="0"/>
              <a:t>projetados para integrar com outros sistemas</a:t>
            </a:r>
            <a:r>
              <a:rPr lang="pt-BR" dirty="0"/>
              <a:t>, com </a:t>
            </a:r>
            <a:r>
              <a:rPr lang="pt-BR" b="1" dirty="0"/>
              <a:t>uso de padrões e APIs </a:t>
            </a:r>
            <a:r>
              <a:rPr lang="pt-BR" dirty="0"/>
              <a:t>amplamente aceitas, por sistemas open </a:t>
            </a:r>
            <a:r>
              <a:rPr lang="pt-BR" dirty="0" err="1"/>
              <a:t>sources</a:t>
            </a:r>
            <a:r>
              <a:rPr lang="pt-BR" dirty="0"/>
              <a:t> e/ou fechados.</a:t>
            </a:r>
          </a:p>
        </p:txBody>
      </p:sp>
    </p:spTree>
    <p:extLst>
      <p:ext uri="{BB962C8B-B14F-4D97-AF65-F5344CB8AC3E}">
        <p14:creationId xmlns:p14="http://schemas.microsoft.com/office/powerpoint/2010/main" val="108388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637794" y="1449226"/>
            <a:ext cx="7886309" cy="4249496"/>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dirty="0">
                <a:solidFill>
                  <a:schemeClr val="tx1"/>
                </a:solidFill>
                <a:latin typeface="+mj-lt"/>
                <a:ea typeface="+mj-ea"/>
                <a:cs typeface="+mj-cs"/>
              </a:rPr>
              <a:t>Sistemas </a:t>
            </a:r>
            <a:r>
              <a:rPr lang="en-US" sz="7800" b="1" kern="1200" dirty="0" err="1">
                <a:solidFill>
                  <a:schemeClr val="tx1"/>
                </a:solidFill>
                <a:latin typeface="+mj-lt"/>
                <a:ea typeface="+mj-ea"/>
                <a:cs typeface="+mj-cs"/>
              </a:rPr>
              <a:t>Fechados</a:t>
            </a:r>
            <a:r>
              <a:rPr lang="en-US" sz="7800" b="1" kern="1200" dirty="0">
                <a:solidFill>
                  <a:schemeClr val="tx1"/>
                </a:solidFill>
                <a:latin typeface="+mj-lt"/>
                <a:ea typeface="+mj-ea"/>
                <a:cs typeface="+mj-cs"/>
              </a:rPr>
              <a:t>/</a:t>
            </a:r>
            <a:r>
              <a:rPr lang="en-US" sz="7800" b="1" kern="1200" dirty="0" err="1">
                <a:solidFill>
                  <a:schemeClr val="tx1"/>
                </a:solidFill>
                <a:latin typeface="+mj-lt"/>
                <a:ea typeface="+mj-ea"/>
                <a:cs typeface="+mj-cs"/>
              </a:rPr>
              <a:t>Aluguel</a:t>
            </a:r>
            <a:endParaRPr lang="en-US" sz="7800" b="1" kern="1200" dirty="0">
              <a:solidFill>
                <a:schemeClr val="tx1"/>
              </a:solidFill>
              <a:latin typeface="+mj-lt"/>
              <a:ea typeface="+mj-ea"/>
              <a:cs typeface="+mj-cs"/>
            </a:endParaRPr>
          </a:p>
          <a:p>
            <a:pPr>
              <a:lnSpc>
                <a:spcPct val="90000"/>
              </a:lnSpc>
              <a:spcBef>
                <a:spcPct val="0"/>
              </a:spcBef>
              <a:spcAft>
                <a:spcPts val="600"/>
              </a:spcAft>
              <a:buSzPts val="5400"/>
            </a:pPr>
            <a:endParaRPr lang="en-US" sz="78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117438" y="2917985"/>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dirty="0">
                <a:solidFill>
                  <a:srgbClr val="FF0000"/>
                </a:solidFill>
              </a:rPr>
              <a:t>Em 2 anos R$ 2.952.000,00  (Licença)</a:t>
            </a:r>
            <a:endParaRPr sz="1425" b="1" dirty="0">
              <a:solidFill>
                <a:srgbClr val="FF0000"/>
              </a:solidFill>
            </a:endParaRPr>
          </a:p>
        </p:txBody>
      </p:sp>
      <p:sp>
        <p:nvSpPr>
          <p:cNvPr id="277" name="Google Shape;277;g2207cedb8ab_0_6"/>
          <p:cNvSpPr txBox="1"/>
          <p:nvPr/>
        </p:nvSpPr>
        <p:spPr>
          <a:xfrm>
            <a:off x="5117438" y="445600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dirty="0">
                <a:solidFill>
                  <a:srgbClr val="FF0000"/>
                </a:solidFill>
              </a:rPr>
              <a:t>Em 2 anos R$ 1.900.800,00  (Licença)</a:t>
            </a:r>
            <a:endParaRPr sz="1425" b="1" dirty="0">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4417E30-BDC9-39B3-9134-80C56F7B70FB}"/>
              </a:ext>
            </a:extLst>
          </p:cNvPr>
          <p:cNvPicPr>
            <a:picLocks noChangeAspect="1"/>
          </p:cNvPicPr>
          <p:nvPr/>
        </p:nvPicPr>
        <p:blipFill>
          <a:blip r:embed="rId8"/>
          <a:stretch>
            <a:fillRect/>
          </a:stretch>
        </p:blipFill>
        <p:spPr>
          <a:xfrm>
            <a:off x="7703921" y="681688"/>
            <a:ext cx="1251792" cy="687886"/>
          </a:xfrm>
          <a:prstGeom prst="rect">
            <a:avLst/>
          </a:prstGeom>
        </p:spPr>
      </p:pic>
    </p:spTree>
    <p:extLst>
      <p:ext uri="{BB962C8B-B14F-4D97-AF65-F5344CB8AC3E}">
        <p14:creationId xmlns:p14="http://schemas.microsoft.com/office/powerpoint/2010/main" val="292022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A86CF0A-9645-8F7E-F21E-1CD98A57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2FC343-D7A5-D961-3858-4E35F5955031}"/>
              </a:ext>
            </a:extLst>
          </p:cNvPr>
          <p:cNvSpPr>
            <a:spLocks noGrp="1"/>
          </p:cNvSpPr>
          <p:nvPr>
            <p:ph type="title"/>
          </p:nvPr>
        </p:nvSpPr>
        <p:spPr>
          <a:xfrm>
            <a:off x="353030" y="307343"/>
            <a:ext cx="8437943" cy="412026"/>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18B32036-9EE4-5A49-4F88-5AC58CA9AF6E}"/>
              </a:ext>
            </a:extLst>
          </p:cNvPr>
          <p:cNvGraphicFramePr>
            <a:graphicFrameLocks noGrp="1"/>
          </p:cNvGraphicFramePr>
          <p:nvPr>
            <p:extLst>
              <p:ext uri="{D42A27DB-BD31-4B8C-83A1-F6EECF244321}">
                <p14:modId xmlns:p14="http://schemas.microsoft.com/office/powerpoint/2010/main" val="722798709"/>
              </p:ext>
            </p:extLst>
          </p:nvPr>
        </p:nvGraphicFramePr>
        <p:xfrm>
          <a:off x="358815" y="888797"/>
          <a:ext cx="6886936" cy="5494889"/>
        </p:xfrm>
        <a:graphic>
          <a:graphicData uri="http://schemas.openxmlformats.org/drawingml/2006/table">
            <a:tbl>
              <a:tblPr firstRow="1" bandRow="1">
                <a:tableStyleId>{5C22544A-7EE6-4342-B048-85BDC9FD1C3A}</a:tableStyleId>
              </a:tblPr>
              <a:tblGrid>
                <a:gridCol w="3642223">
                  <a:extLst>
                    <a:ext uri="{9D8B030D-6E8A-4147-A177-3AD203B41FA5}">
                      <a16:colId xmlns:a16="http://schemas.microsoft.com/office/drawing/2014/main" val="2135881087"/>
                    </a:ext>
                  </a:extLst>
                </a:gridCol>
                <a:gridCol w="3244713">
                  <a:extLst>
                    <a:ext uri="{9D8B030D-6E8A-4147-A177-3AD203B41FA5}">
                      <a16:colId xmlns:a16="http://schemas.microsoft.com/office/drawing/2014/main" val="2530009532"/>
                    </a:ext>
                  </a:extLst>
                </a:gridCol>
              </a:tblGrid>
              <a:tr h="529993">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11761">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1309394">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366502">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extLst>
                  <a:ext uri="{0D108BD9-81ED-4DB2-BD59-A6C34878D82A}">
                    <a16:rowId xmlns:a16="http://schemas.microsoft.com/office/drawing/2014/main" val="1470867125"/>
                  </a:ext>
                </a:extLst>
              </a:tr>
              <a:tr h="8885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r>
                        <a:rPr lang="pt-BR" sz="1300" b="1" kern="1200" dirty="0">
                          <a:solidFill>
                            <a:schemeClr val="tx1"/>
                          </a:solidFill>
                          <a:latin typeface="+mn-lt"/>
                          <a:ea typeface="+mn-ea"/>
                          <a:cs typeface="+mn-cs"/>
                        </a:rPr>
                        <a:t>R$ 3.438.915,40 (C.D.U)</a:t>
                      </a:r>
                    </a:p>
                  </a:txBody>
                  <a:tcPr/>
                </a:tc>
                <a:extLst>
                  <a:ext uri="{0D108BD9-81ED-4DB2-BD59-A6C34878D82A}">
                    <a16:rowId xmlns:a16="http://schemas.microsoft.com/office/drawing/2014/main" val="3753639003"/>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R$ 79.200,00 (C.D.U)</a:t>
                      </a:r>
                    </a:p>
                  </a:txBody>
                  <a:tcPr/>
                </a:tc>
                <a:extLst>
                  <a:ext uri="{0D108BD9-81ED-4DB2-BD59-A6C34878D82A}">
                    <a16:rowId xmlns:a16="http://schemas.microsoft.com/office/drawing/2014/main" val="2304447189"/>
                  </a:ext>
                </a:extLst>
              </a:tr>
              <a:tr h="70146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R$ 1.476.000 ,00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R$ 950.400,00 (C.D.U)</a:t>
                      </a:r>
                    </a:p>
                  </a:txBody>
                  <a:tcPr/>
                </a:tc>
                <a:extLst>
                  <a:ext uri="{0D108BD9-81ED-4DB2-BD59-A6C34878D82A}">
                    <a16:rowId xmlns:a16="http://schemas.microsoft.com/office/drawing/2014/main" val="3110679299"/>
                  </a:ext>
                </a:extLst>
              </a:tr>
              <a:tr h="61031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R$ 1.900.800,00 (C.D.U</a:t>
                      </a:r>
                    </a:p>
                  </a:txBody>
                  <a:tcPr anchor="b"/>
                </a:tc>
                <a:extLst>
                  <a:ext uri="{0D108BD9-81ED-4DB2-BD59-A6C34878D82A}">
                    <a16:rowId xmlns:a16="http://schemas.microsoft.com/office/drawing/2014/main" val="1566392411"/>
                  </a:ext>
                </a:extLst>
              </a:tr>
            </a:tbl>
          </a:graphicData>
        </a:graphic>
      </p:graphicFrame>
      <p:sp>
        <p:nvSpPr>
          <p:cNvPr id="5" name="Rectangle 2">
            <a:extLst>
              <a:ext uri="{FF2B5EF4-FFF2-40B4-BE49-F238E27FC236}">
                <a16:creationId xmlns:a16="http://schemas.microsoft.com/office/drawing/2014/main" id="{F2166F32-708B-A8E8-CF95-A4FF1217C9C9}"/>
              </a:ext>
            </a:extLst>
          </p:cNvPr>
          <p:cNvSpPr>
            <a:spLocks noChangeArrowheads="1"/>
          </p:cNvSpPr>
          <p:nvPr/>
        </p:nvSpPr>
        <p:spPr bwMode="auto">
          <a:xfrm>
            <a:off x="7245751" y="1274595"/>
            <a:ext cx="1747778" cy="51090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pt-BR" altLang="pt-BR" sz="1400" b="1" i="0" u="none" strike="noStrike" cap="none" normalizeH="0" baseline="0" dirty="0">
                <a:ln>
                  <a:noFill/>
                </a:ln>
                <a:solidFill>
                  <a:schemeClr val="tx1"/>
                </a:solidFill>
                <a:effectLst/>
                <a:latin typeface="Arial" panose="020B0604020202020204" pitchFamily="34" charset="0"/>
              </a:rPr>
              <a:t>LUT (Licença de Uso Temporário)</a:t>
            </a:r>
            <a:r>
              <a:rPr kumimoji="0" lang="pt-BR" altLang="pt-BR" sz="14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pP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limitada </a:t>
            </a:r>
            <a:r>
              <a:rPr kumimoji="0" lang="pt-BR" altLang="pt-BR" sz="1400" b="0" i="0" u="none" strike="noStrike" cap="none" normalizeH="0" baseline="0" dirty="0">
                <a:ln>
                  <a:noFill/>
                </a:ln>
                <a:solidFill>
                  <a:schemeClr val="tx1"/>
                </a:solidFill>
                <a:effectLst/>
                <a:latin typeface="Arial" panose="020B0604020202020204" pitchFamily="34" charset="0"/>
              </a:rPr>
              <a:t>(mínimo de 48 meses), reajustada anualmente.</a:t>
            </a:r>
          </a:p>
          <a:p>
            <a:pPr marL="0" marR="0" lvl="0" indent="0" defTabSz="914400" rtl="0" eaLnBrk="0" fontAlgn="base" latinLnBrk="0" hangingPunct="0">
              <a:lnSpc>
                <a:spcPct val="100000"/>
              </a:lnSpc>
              <a:spcBef>
                <a:spcPct val="0"/>
              </a:spcBef>
              <a:spcAft>
                <a:spcPct val="0"/>
              </a:spcAft>
              <a:buClrTx/>
              <a:buSzTx/>
              <a:buFontTx/>
              <a:buChar char="•"/>
              <a:tabLst/>
            </a:pPr>
            <a:endParaRPr lang="pt-BR" altLang="pt-BR" sz="1400" b="1"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lang="pt-BR" altLang="pt-BR" sz="1400" b="1" dirty="0">
                <a:latin typeface="Arial" panose="020B0604020202020204" pitchFamily="34" charset="0"/>
              </a:rPr>
              <a:t>CDU (Cessão de Direito de Uso): </a:t>
            </a:r>
            <a:r>
              <a:rPr kumimoji="0" lang="pt-BR" altLang="pt-BR" sz="1400" b="0" i="0" u="none" strike="noStrike" cap="none" normalizeH="0" baseline="0" dirty="0">
                <a:ln>
                  <a:noFill/>
                </a:ln>
                <a:solidFill>
                  <a:schemeClr val="tx1"/>
                </a:solidFill>
                <a:effectLst/>
                <a:latin typeface="Arial" panose="020B0604020202020204" pitchFamily="34" charset="0"/>
              </a:rPr>
              <a:t>Licença </a:t>
            </a:r>
            <a:r>
              <a:rPr kumimoji="0" lang="pt-BR" altLang="pt-BR" sz="1400" b="1" i="0" u="none" strike="noStrike" cap="none" normalizeH="0" baseline="0" dirty="0">
                <a:ln>
                  <a:noFill/>
                </a:ln>
                <a:solidFill>
                  <a:schemeClr val="tx1"/>
                </a:solidFill>
                <a:effectLst/>
                <a:latin typeface="Arial" panose="020B0604020202020204" pitchFamily="34" charset="0"/>
              </a:rPr>
              <a:t>vitalícia</a:t>
            </a:r>
            <a:r>
              <a:rPr kumimoji="0" lang="pt-BR" altLang="pt-BR" sz="1400" b="0" i="0" u="none" strike="noStrike" cap="none" normalizeH="0" baseline="0" dirty="0">
                <a:ln>
                  <a:noFill/>
                </a:ln>
                <a:solidFill>
                  <a:schemeClr val="tx1"/>
                </a:solidFill>
                <a:effectLst/>
                <a:latin typeface="Arial" panose="020B0604020202020204" pitchFamily="34" charset="0"/>
              </a:rPr>
              <a:t> do software, sem prazo determinado. O cliente adquire o direito de uso permanente.</a:t>
            </a:r>
          </a:p>
          <a:p>
            <a:pPr marL="0" marR="0" lvl="0" indent="0" defTabSz="914400" rtl="0" eaLnBrk="0" fontAlgn="base" latinLnBrk="0" hangingPunct="0">
              <a:lnSpc>
                <a:spcPct val="100000"/>
              </a:lnSpc>
              <a:spcBef>
                <a:spcPct val="0"/>
              </a:spcBef>
              <a:spcAft>
                <a:spcPct val="0"/>
              </a:spcAft>
              <a:buClrTx/>
              <a:buSzTx/>
              <a:tabLst/>
            </a:pPr>
            <a:endParaRPr kumimoji="0" lang="pt-BR" altLang="pt-BR" sz="14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pt-BR" altLang="pt-BR" sz="1400" b="1" i="0" u="none" strike="noStrike" cap="none" normalizeH="0" baseline="0" dirty="0">
                <a:ln>
                  <a:noFill/>
                </a:ln>
                <a:solidFill>
                  <a:schemeClr val="tx1"/>
                </a:solidFill>
                <a:effectLst/>
                <a:latin typeface="Arial" panose="020B0604020202020204" pitchFamily="34" charset="0"/>
              </a:rPr>
              <a:t>Diferença</a:t>
            </a:r>
            <a:r>
              <a:rPr kumimoji="0" lang="pt-BR" altLang="pt-BR" sz="1400" b="0" i="0" u="none" strike="noStrike" cap="none" normalizeH="0" baseline="0" dirty="0">
                <a:ln>
                  <a:noFill/>
                </a:ln>
                <a:solidFill>
                  <a:schemeClr val="tx1"/>
                </a:solidFill>
                <a:effectLst/>
                <a:latin typeface="Arial" panose="020B0604020202020204" pitchFamily="34" charset="0"/>
              </a:rPr>
              <a:t>: O </a:t>
            </a:r>
            <a:r>
              <a:rPr kumimoji="0" lang="pt-BR" altLang="pt-BR" sz="1400" b="1" i="0" u="none" strike="noStrike" cap="none" normalizeH="0" baseline="0" dirty="0">
                <a:ln>
                  <a:noFill/>
                </a:ln>
                <a:solidFill>
                  <a:schemeClr val="tx1"/>
                </a:solidFill>
                <a:effectLst/>
                <a:latin typeface="Arial" panose="020B0604020202020204" pitchFamily="34" charset="0"/>
              </a:rPr>
              <a:t>CDU é definitivo</a:t>
            </a:r>
            <a:r>
              <a:rPr kumimoji="0" lang="pt-BR" altLang="pt-BR" sz="1400" b="0" i="0" u="none" strike="noStrike" cap="none" normalizeH="0" baseline="0" dirty="0">
                <a:ln>
                  <a:noFill/>
                </a:ln>
                <a:solidFill>
                  <a:schemeClr val="tx1"/>
                </a:solidFill>
                <a:effectLst/>
                <a:latin typeface="Arial" panose="020B0604020202020204" pitchFamily="34" charset="0"/>
              </a:rPr>
              <a:t>, enquanto o </a:t>
            </a:r>
            <a:r>
              <a:rPr kumimoji="0" lang="pt-BR" altLang="pt-BR" sz="1400" b="1" i="0" u="none" strike="noStrike" cap="none" normalizeH="0" baseline="0" dirty="0">
                <a:ln>
                  <a:noFill/>
                </a:ln>
                <a:solidFill>
                  <a:schemeClr val="tx1"/>
                </a:solidFill>
                <a:effectLst/>
                <a:latin typeface="Arial" panose="020B0604020202020204" pitchFamily="34" charset="0"/>
              </a:rPr>
              <a:t>LUT é temporário e requer renovação </a:t>
            </a:r>
            <a:r>
              <a:rPr kumimoji="0" lang="pt-BR" altLang="pt-BR" sz="1600" b="1" i="0" u="none" strike="noStrike" cap="none" normalizeH="0" baseline="0" dirty="0">
                <a:ln>
                  <a:noFill/>
                </a:ln>
                <a:solidFill>
                  <a:schemeClr val="tx1"/>
                </a:solidFill>
                <a:effectLst/>
                <a:latin typeface="Arial" panose="020B0604020202020204" pitchFamily="34" charset="0"/>
              </a:rPr>
              <a:t>periódica (48 meses)</a:t>
            </a:r>
            <a:r>
              <a:rPr kumimoji="0" lang="pt-BR" altLang="pt-BR" sz="1600" b="0" i="0" u="none" strike="noStrike" cap="none" normalizeH="0" baseline="0" dirty="0">
                <a:ln>
                  <a:noFill/>
                </a:ln>
                <a:solidFill>
                  <a:schemeClr val="tx1"/>
                </a:solidFill>
                <a:effectLst/>
                <a:latin typeface="Arial" panose="020B0604020202020204" pitchFamily="34" charset="0"/>
              </a:rPr>
              <a:t>.</a:t>
            </a:r>
          </a:p>
        </p:txBody>
      </p:sp>
      <p:sp>
        <p:nvSpPr>
          <p:cNvPr id="2" name="CaixaDeTexto 1">
            <a:extLst>
              <a:ext uri="{FF2B5EF4-FFF2-40B4-BE49-F238E27FC236}">
                <a16:creationId xmlns:a16="http://schemas.microsoft.com/office/drawing/2014/main" id="{E74B15CF-84F0-C2A2-4C4B-9D589264B724}"/>
              </a:ext>
            </a:extLst>
          </p:cNvPr>
          <p:cNvSpPr txBox="1"/>
          <p:nvPr/>
        </p:nvSpPr>
        <p:spPr>
          <a:xfrm>
            <a:off x="353029" y="6396999"/>
            <a:ext cx="8640499" cy="369332"/>
          </a:xfrm>
          <a:prstGeom prst="rect">
            <a:avLst/>
          </a:prstGeom>
          <a:noFill/>
        </p:spPr>
        <p:txBody>
          <a:bodyPr wrap="square" rtlCol="0">
            <a:spAutoFit/>
          </a:bodyPr>
          <a:lstStyle/>
          <a:p>
            <a:r>
              <a:rPr lang="pt-BR" b="1" dirty="0">
                <a:solidFill>
                  <a:srgbClr val="FF0000"/>
                </a:solidFill>
              </a:rPr>
              <a:t>Qual é a tese para representação de valor a cada 2 Anos? O que representa?</a:t>
            </a:r>
          </a:p>
        </p:txBody>
      </p:sp>
    </p:spTree>
    <p:extLst>
      <p:ext uri="{BB962C8B-B14F-4D97-AF65-F5344CB8AC3E}">
        <p14:creationId xmlns:p14="http://schemas.microsoft.com/office/powerpoint/2010/main" val="342221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930D16-6817-09ED-42C9-AD543FE271DB}"/>
              </a:ext>
            </a:extLst>
          </p:cNvPr>
          <p:cNvSpPr>
            <a:spLocks noGrp="1"/>
          </p:cNvSpPr>
          <p:nvPr>
            <p:ph type="title"/>
          </p:nvPr>
        </p:nvSpPr>
        <p:spPr>
          <a:xfrm>
            <a:off x="3941445" y="1188637"/>
            <a:ext cx="4389533" cy="1597228"/>
          </a:xfrm>
        </p:spPr>
        <p:txBody>
          <a:bodyPr>
            <a:normAutofit/>
          </a:bodyPr>
          <a:lstStyle/>
          <a:p>
            <a:r>
              <a:rPr lang="pt-BR" sz="3600" b="1">
                <a:latin typeface="wfont_2e4939_6f7a5545f5df428c83b5d6af186eca87"/>
              </a:rPr>
              <a:t>Vice-presidência de Apoio e Infraestrutura</a:t>
            </a:r>
            <a:endParaRPr lang="pt-BR" sz="3600" b="1"/>
          </a:p>
        </p:txBody>
      </p:sp>
      <p:sp>
        <p:nvSpPr>
          <p:cNvPr id="4" name="Espaço Reservado para Rodapé 3">
            <a:extLst>
              <a:ext uri="{FF2B5EF4-FFF2-40B4-BE49-F238E27FC236}">
                <a16:creationId xmlns:a16="http://schemas.microsoft.com/office/drawing/2014/main" id="{69107A0B-A525-B186-70D5-F0CEA3DDC630}"/>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36995072-0722-B22C-9C5D-70528312AFC2}"/>
              </a:ext>
            </a:extLst>
          </p:cNvPr>
          <p:cNvPicPr>
            <a:picLocks noChangeAspect="1"/>
          </p:cNvPicPr>
          <p:nvPr/>
        </p:nvPicPr>
        <p:blipFill>
          <a:blip r:embed="rId2"/>
          <a:stretch>
            <a:fillRect/>
          </a:stretch>
        </p:blipFill>
        <p:spPr>
          <a:xfrm>
            <a:off x="842517" y="2739331"/>
            <a:ext cx="2650489" cy="1456499"/>
          </a:xfrm>
          <a:prstGeom prst="rect">
            <a:avLst/>
          </a:prstGeom>
        </p:spPr>
      </p:pic>
      <p:sp>
        <p:nvSpPr>
          <p:cNvPr id="3" name="Espaço Reservado para Conteúdo 2">
            <a:extLst>
              <a:ext uri="{FF2B5EF4-FFF2-40B4-BE49-F238E27FC236}">
                <a16:creationId xmlns:a16="http://schemas.microsoft.com/office/drawing/2014/main" id="{3C36773A-070B-65AB-FBB7-23F92196CDDE}"/>
              </a:ext>
            </a:extLst>
          </p:cNvPr>
          <p:cNvSpPr>
            <a:spLocks noGrp="1"/>
          </p:cNvSpPr>
          <p:nvPr>
            <p:ph idx="1"/>
          </p:nvPr>
        </p:nvSpPr>
        <p:spPr>
          <a:xfrm>
            <a:off x="3941445" y="2998278"/>
            <a:ext cx="3321177" cy="2728198"/>
          </a:xfrm>
        </p:spPr>
        <p:txBody>
          <a:bodyPr anchor="t">
            <a:normAutofit/>
          </a:bodyPr>
          <a:lstStyle/>
          <a:p>
            <a:pPr>
              <a:spcBef>
                <a:spcPts val="0"/>
              </a:spcBef>
              <a:spcAft>
                <a:spcPts val="600"/>
              </a:spcAft>
            </a:pPr>
            <a:r>
              <a:rPr lang="pt-BR" sz="1700" dirty="0">
                <a:latin typeface="wfont_2e4939_6f7a5545f5df428c83b5d6af186eca87"/>
              </a:rPr>
              <a:t>Vice-presidente: </a:t>
            </a:r>
            <a:r>
              <a:rPr lang="pt-BR" sz="1700" b="1" dirty="0">
                <a:latin typeface="wfont_2e4939_810417c1ed7845d798a58c19c12c0f7e"/>
              </a:rPr>
              <a:t>Mauro </a:t>
            </a:r>
            <a:r>
              <a:rPr lang="pt-BR" sz="1700" b="1">
                <a:latin typeface="wfont_2e4939_810417c1ed7845d798a58c19c12c0f7e"/>
              </a:rPr>
              <a:t>Concatto</a:t>
            </a:r>
            <a:endParaRPr lang="pt-BR" sz="1700" b="1" dirty="0">
              <a:latin typeface="wfont_2e4939_6f7a5545f5df428c83b5d6af186eca87"/>
            </a:endParaRPr>
          </a:p>
          <a:p>
            <a:pPr>
              <a:spcBef>
                <a:spcPts val="0"/>
              </a:spcBef>
              <a:spcAft>
                <a:spcPts val="600"/>
              </a:spcAft>
            </a:pPr>
            <a:r>
              <a:rPr lang="pt-BR" sz="1700" dirty="0"/>
              <a:t>Como adjunto (para este projeto): </a:t>
            </a:r>
            <a:r>
              <a:rPr lang="pt-BR" sz="1700" b="1" dirty="0"/>
              <a:t>Radamés Pereira (autor)</a:t>
            </a:r>
          </a:p>
        </p:txBody>
      </p:sp>
    </p:spTree>
    <p:extLst>
      <p:ext uri="{BB962C8B-B14F-4D97-AF65-F5344CB8AC3E}">
        <p14:creationId xmlns:p14="http://schemas.microsoft.com/office/powerpoint/2010/main" val="189357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488796"/>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r>
              <a:rPr lang="pt-BR" dirty="0"/>
              <a:t>/Oracle – Cloud </a:t>
            </a:r>
            <a:r>
              <a:rPr lang="pt-BR" dirty="0" err="1"/>
              <a:t>Computing</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322407"/>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36524"/>
            <a:ext cx="8843058" cy="801025"/>
          </a:xfrm>
        </p:spPr>
        <p:txBody>
          <a:bodyPr anchor="ctr">
            <a:noAutofit/>
          </a:bodyPr>
          <a:lstStyle/>
          <a:p>
            <a:pPr algn="ctr"/>
            <a:r>
              <a:rPr lang="pt-BR" sz="3600" b="1" dirty="0"/>
              <a:t>Valores e Condições Comerciais</a:t>
            </a:r>
            <a:br>
              <a:rPr lang="pt-BR" sz="3600" b="1" dirty="0"/>
            </a:br>
            <a:r>
              <a:rPr lang="pt-BR" sz="2400" b="1" dirty="0"/>
              <a:t>(Infraestrutura Computacional)</a:t>
            </a:r>
            <a:endParaRPr lang="pt-BR" sz="36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3480126613"/>
              </p:ext>
            </p:extLst>
          </p:nvPr>
        </p:nvGraphicFramePr>
        <p:xfrm>
          <a:off x="335666" y="915193"/>
          <a:ext cx="8403220" cy="5655642"/>
        </p:xfrm>
        <a:graphic>
          <a:graphicData uri="http://schemas.openxmlformats.org/drawingml/2006/table">
            <a:tbl>
              <a:tblPr firstRow="1" bandRow="1">
                <a:tableStyleId>{5C22544A-7EE6-4342-B048-85BDC9FD1C3A}</a:tableStyleId>
              </a:tblPr>
              <a:tblGrid>
                <a:gridCol w="1617407">
                  <a:extLst>
                    <a:ext uri="{9D8B030D-6E8A-4147-A177-3AD203B41FA5}">
                      <a16:colId xmlns:a16="http://schemas.microsoft.com/office/drawing/2014/main" val="2135881087"/>
                    </a:ext>
                  </a:extLst>
                </a:gridCol>
                <a:gridCol w="2274099">
                  <a:extLst>
                    <a:ext uri="{9D8B030D-6E8A-4147-A177-3AD203B41FA5}">
                      <a16:colId xmlns:a16="http://schemas.microsoft.com/office/drawing/2014/main" val="2530009532"/>
                    </a:ext>
                  </a:extLst>
                </a:gridCol>
                <a:gridCol w="2322743">
                  <a:extLst>
                    <a:ext uri="{9D8B030D-6E8A-4147-A177-3AD203B41FA5}">
                      <a16:colId xmlns:a16="http://schemas.microsoft.com/office/drawing/2014/main" val="1906653301"/>
                    </a:ext>
                  </a:extLst>
                </a:gridCol>
                <a:gridCol w="2188971">
                  <a:extLst>
                    <a:ext uri="{9D8B030D-6E8A-4147-A177-3AD203B41FA5}">
                      <a16:colId xmlns:a16="http://schemas.microsoft.com/office/drawing/2014/main" val="3510159505"/>
                    </a:ext>
                  </a:extLst>
                </a:gridCol>
              </a:tblGrid>
              <a:tr h="702164">
                <a:tc>
                  <a:txBody>
                    <a:bodyPr/>
                    <a:lstStyle/>
                    <a:p>
                      <a:endParaRPr lang="pt-BR" sz="2000" dirty="0"/>
                    </a:p>
                  </a:txBody>
                  <a:tcPr/>
                </a:tc>
                <a:tc gridSpan="3">
                  <a:txBody>
                    <a:bodyPr/>
                    <a:lstStyle/>
                    <a:p>
                      <a:pPr algn="ctr"/>
                      <a:endParaRPr lang="pt-BR" sz="2000" dirty="0"/>
                    </a:p>
                    <a:p>
                      <a:pPr algn="ctr"/>
                      <a:r>
                        <a:rPr lang="pt-BR" sz="2000" dirty="0"/>
                        <a:t>TASY Oracle – Datacenter/Cloud </a:t>
                      </a:r>
                      <a:r>
                        <a:rPr lang="pt-BR" sz="2000" dirty="0" err="1"/>
                        <a:t>Computing</a:t>
                      </a:r>
                      <a:endParaRPr lang="pt-BR" sz="2000" dirty="0"/>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564665">
                <a:tc>
                  <a:txBody>
                    <a:bodyPr/>
                    <a:lstStyle/>
                    <a:p>
                      <a:pPr algn="r"/>
                      <a:r>
                        <a:rPr lang="pt-BR" sz="14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3.117.391,92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R$ 411.767,64 </a:t>
                      </a:r>
                      <a:r>
                        <a:rPr lang="pt-BR" sz="1400" b="1" kern="1200" dirty="0">
                          <a:solidFill>
                            <a:schemeClr val="tx1"/>
                          </a:solidFill>
                          <a:latin typeface="+mn-lt"/>
                          <a:ea typeface="+mn-ea"/>
                          <a:cs typeface="+mn-cs"/>
                        </a:rPr>
                        <a:t>(2º ano</a:t>
                      </a:r>
                      <a:r>
                        <a:rPr lang="pt-BR" sz="14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R$ 415.854,21 (2º ano)</a:t>
                      </a:r>
                    </a:p>
                  </a:txBody>
                  <a:tcPr anchor="b"/>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1470867125"/>
                  </a:ext>
                </a:extLst>
              </a:tr>
              <a:tr h="716973">
                <a:tc>
                  <a:txBody>
                    <a:bodyPr/>
                    <a:lstStyle/>
                    <a:p>
                      <a:pPr marL="0" algn="r" defTabSz="685800" rtl="0" eaLnBrk="1" latinLnBrk="0" hangingPunct="1"/>
                      <a:r>
                        <a:rPr lang="pt-BR" sz="14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R$ 0,00</a:t>
                      </a:r>
                    </a:p>
                  </a:txBody>
                  <a:tcPr anchor="b"/>
                </a:tc>
                <a:extLst>
                  <a:ext uri="{0D108BD9-81ED-4DB2-BD59-A6C34878D82A}">
                    <a16:rowId xmlns:a16="http://schemas.microsoft.com/office/drawing/2014/main" val="3753639003"/>
                  </a:ext>
                </a:extLst>
              </a:tr>
              <a:tr h="507114">
                <a:tc>
                  <a:txBody>
                    <a:bodyPr/>
                    <a:lstStyle/>
                    <a:p>
                      <a:pPr algn="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a:t>
                      </a:r>
                      <a:r>
                        <a:rPr lang="pt-BR" sz="1400" b="1" kern="1200" dirty="0">
                          <a:solidFill>
                            <a:schemeClr val="tx1"/>
                          </a:solidFill>
                          <a:latin typeface="+mn-lt"/>
                          <a:ea typeface="+mn-ea"/>
                          <a:cs typeface="+mn-cs"/>
                        </a:rPr>
                        <a:t>259.782,66 (1º ano</a:t>
                      </a:r>
                      <a:r>
                        <a:rPr lang="pt-BR" sz="14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  R$ 34.313,97  </a:t>
                      </a:r>
                      <a:r>
                        <a:rPr lang="pt-BR" sz="1400" b="1" kern="1200" dirty="0">
                          <a:solidFill>
                            <a:schemeClr val="tx1"/>
                          </a:solidFill>
                          <a:latin typeface="+mn-lt"/>
                          <a:ea typeface="+mn-ea"/>
                          <a:cs typeface="+mn-cs"/>
                        </a:rPr>
                        <a:t>(2º ano</a:t>
                      </a:r>
                      <a:r>
                        <a:rPr lang="pt-BR" sz="1400" b="1" dirty="0">
                          <a:solidFill>
                            <a:schemeClr val="tx1"/>
                          </a:solidFill>
                        </a:rPr>
                        <a:t>)</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   R$ 37.556,92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R$ 34.654,52 (2º ano)</a:t>
                      </a:r>
                    </a:p>
                  </a:txBody>
                  <a:tcPr anchor="b"/>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Valores acumulados em 24 meses/</a:t>
                      </a:r>
                    </a:p>
                    <a:p>
                      <a:pPr marL="0" indent="0" algn="r">
                        <a:buNone/>
                      </a:pPr>
                      <a:r>
                        <a:rPr lang="pt-BR" sz="14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tx1"/>
                          </a:solidFill>
                        </a:rPr>
                        <a:t>R$ 3.529.159,56</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R$ 811.905,84</a:t>
                      </a:r>
                    </a:p>
                  </a:txBody>
                  <a:tcPr anchor="b"/>
                </a:tc>
                <a:extLst>
                  <a:ext uri="{0D108BD9-81ED-4DB2-BD59-A6C34878D82A}">
                    <a16:rowId xmlns:a16="http://schemas.microsoft.com/office/drawing/2014/main" val="2492484295"/>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R$ 4.352.694,84</a:t>
                      </a:r>
                      <a:endParaRPr lang="pt-BR" sz="14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R$ 1.643.614,26</a:t>
                      </a:r>
                    </a:p>
                  </a:txBody>
                  <a:tcPr anchor="b"/>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a:xfrm>
            <a:off x="3028950" y="6570835"/>
            <a:ext cx="3086100" cy="150641"/>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98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699083"/>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CF1375E-3CAC-FF98-51B6-F7CE4E5D8A5A}"/>
              </a:ext>
            </a:extLst>
          </p:cNvPr>
          <p:cNvPicPr>
            <a:picLocks noChangeAspect="1"/>
          </p:cNvPicPr>
          <p:nvPr/>
        </p:nvPicPr>
        <p:blipFill>
          <a:blip r:embed="rId4"/>
          <a:stretch>
            <a:fillRect/>
          </a:stretch>
        </p:blipFill>
        <p:spPr>
          <a:xfrm>
            <a:off x="7263558" y="427178"/>
            <a:ext cx="1251792" cy="687886"/>
          </a:xfrm>
          <a:prstGeom prst="rect">
            <a:avLst/>
          </a:prstGeom>
        </p:spPr>
      </p:pic>
      <p:sp>
        <p:nvSpPr>
          <p:cNvPr id="5" name="CaixaDeTexto 4">
            <a:extLst>
              <a:ext uri="{FF2B5EF4-FFF2-40B4-BE49-F238E27FC236}">
                <a16:creationId xmlns:a16="http://schemas.microsoft.com/office/drawing/2014/main" id="{EC005272-9BBF-2895-DF08-3EF96DC590B3}"/>
              </a:ext>
            </a:extLst>
          </p:cNvPr>
          <p:cNvSpPr txBox="1"/>
          <p:nvPr/>
        </p:nvSpPr>
        <p:spPr>
          <a:xfrm>
            <a:off x="5114563" y="5134272"/>
            <a:ext cx="3400787" cy="36933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rgbClr val="FF0000"/>
                </a:solidFill>
                <a:latin typeface="+mn-lt"/>
                <a:ea typeface="+mn-ea"/>
                <a:cs typeface="+mn-cs"/>
              </a:rPr>
              <a:t>A cada 2 </a:t>
            </a:r>
            <a:r>
              <a:rPr lang="pt-BR" b="1" dirty="0">
                <a:solidFill>
                  <a:srgbClr val="FF0000"/>
                </a:solidFill>
              </a:rPr>
              <a:t>Anos </a:t>
            </a:r>
            <a:r>
              <a:rPr lang="pt-BR" sz="1800" b="1" kern="1200" dirty="0">
                <a:solidFill>
                  <a:srgbClr val="FF0000"/>
                </a:solidFill>
                <a:latin typeface="+mn-lt"/>
                <a:ea typeface="+mn-ea"/>
                <a:cs typeface="+mn-cs"/>
              </a:rPr>
              <a:t>R$ </a:t>
            </a:r>
            <a:r>
              <a:rPr lang="pt-BR" sz="1600" b="1" kern="1200" dirty="0">
                <a:solidFill>
                  <a:srgbClr val="FF0000"/>
                </a:solidFill>
                <a:latin typeface="+mn-lt"/>
                <a:ea typeface="+mn-ea"/>
                <a:cs typeface="+mn-cs"/>
              </a:rPr>
              <a:t>1.280.160,00</a:t>
            </a:r>
            <a:endParaRPr lang="pt-BR" sz="1800" b="1" kern="1200" dirty="0">
              <a:solidFill>
                <a:srgbClr val="FF0000"/>
              </a:solidFill>
              <a:latin typeface="+mn-lt"/>
              <a:ea typeface="+mn-ea"/>
              <a:cs typeface="+mn-cs"/>
            </a:endParaRPr>
          </a:p>
        </p:txBody>
      </p:sp>
      <p:pic>
        <p:nvPicPr>
          <p:cNvPr id="7" name="Imagem 6">
            <a:extLst>
              <a:ext uri="{FF2B5EF4-FFF2-40B4-BE49-F238E27FC236}">
                <a16:creationId xmlns:a16="http://schemas.microsoft.com/office/drawing/2014/main" id="{43AB9A8A-48F9-54D0-E1B1-C91A7ED3888A}"/>
              </a:ext>
            </a:extLst>
          </p:cNvPr>
          <p:cNvPicPr>
            <a:picLocks noChangeAspect="1"/>
          </p:cNvPicPr>
          <p:nvPr/>
        </p:nvPicPr>
        <p:blipFill>
          <a:blip r:embed="rId5"/>
          <a:stretch>
            <a:fillRect/>
          </a:stretch>
        </p:blipFill>
        <p:spPr>
          <a:xfrm>
            <a:off x="5843335" y="3064341"/>
            <a:ext cx="3210373" cy="2295845"/>
          </a:xfrm>
          <a:prstGeom prst="rect">
            <a:avLst/>
          </a:prstGeom>
        </p:spPr>
      </p:pic>
    </p:spTree>
    <p:extLst>
      <p:ext uri="{BB962C8B-B14F-4D97-AF65-F5344CB8AC3E}">
        <p14:creationId xmlns:p14="http://schemas.microsoft.com/office/powerpoint/2010/main" val="70017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367451"/>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A183439-2324-C4C4-6A83-DC7C66E70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C672E5-1A07-3A01-9FC2-DBE68E674A2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7CB3203D-E3F7-BDC6-9E21-7183C0294FCC}"/>
              </a:ext>
            </a:extLst>
          </p:cNvPr>
          <p:cNvGraphicFramePr>
            <a:graphicFrameLocks noGrp="1"/>
          </p:cNvGraphicFramePr>
          <p:nvPr/>
        </p:nvGraphicFramePr>
        <p:xfrm>
          <a:off x="934655" y="1139891"/>
          <a:ext cx="7274690" cy="5064139"/>
        </p:xfrm>
        <a:graphic>
          <a:graphicData uri="http://schemas.openxmlformats.org/drawingml/2006/table">
            <a:tbl>
              <a:tblPr firstRow="1" bandRow="1">
                <a:tableStyleId>{5C22544A-7EE6-4342-B048-85BDC9FD1C3A}</a:tableStyleId>
              </a:tblPr>
              <a:tblGrid>
                <a:gridCol w="3362447">
                  <a:extLst>
                    <a:ext uri="{9D8B030D-6E8A-4147-A177-3AD203B41FA5}">
                      <a16:colId xmlns:a16="http://schemas.microsoft.com/office/drawing/2014/main" val="3346485740"/>
                    </a:ext>
                  </a:extLst>
                </a:gridCol>
                <a:gridCol w="3912243">
                  <a:extLst>
                    <a:ext uri="{9D8B030D-6E8A-4147-A177-3AD203B41FA5}">
                      <a16:colId xmlns:a16="http://schemas.microsoft.com/office/drawing/2014/main" val="2530009532"/>
                    </a:ext>
                  </a:extLst>
                </a:gridCol>
              </a:tblGrid>
              <a:tr h="601283">
                <a:tc>
                  <a:txBody>
                    <a:bodyPr/>
                    <a:lstStyle/>
                    <a:p>
                      <a:endParaRPr lang="pt-BR" sz="1400" dirty="0"/>
                    </a:p>
                    <a:p>
                      <a:pPr marL="0" marR="0" lvl="0" indent="0" algn="l" defTabSz="685800" rtl="0" eaLnBrk="1" fontAlgn="auto" latinLnBrk="0" hangingPunct="1">
                        <a:lnSpc>
                          <a:spcPct val="100000"/>
                        </a:lnSpc>
                        <a:spcBef>
                          <a:spcPts val="0"/>
                        </a:spcBef>
                        <a:spcAft>
                          <a:spcPts val="0"/>
                        </a:spcAft>
                        <a:buClrTx/>
                        <a:buSzTx/>
                        <a:buFontTx/>
                        <a:buNone/>
                        <a:tabLst/>
                        <a:defRPr/>
                      </a:pPr>
                      <a:r>
                        <a:rPr lang="pt-BR" sz="1400" dirty="0"/>
                        <a:t>Descrição</a:t>
                      </a:r>
                    </a:p>
                  </a:txBody>
                  <a:tcPr/>
                </a:tc>
                <a:tc>
                  <a:txBody>
                    <a:bodyPr/>
                    <a:lstStyle/>
                    <a:p>
                      <a:r>
                        <a:rPr lang="pt-BR" sz="1600" dirty="0"/>
                        <a:t>Valor</a:t>
                      </a:r>
                    </a:p>
                  </a:txBody>
                  <a:tcPr anchor="b"/>
                </a:tc>
                <a:extLst>
                  <a:ext uri="{0D108BD9-81ED-4DB2-BD59-A6C34878D82A}">
                    <a16:rowId xmlns:a16="http://schemas.microsoft.com/office/drawing/2014/main" val="4117667526"/>
                  </a:ext>
                </a:extLst>
              </a:tr>
              <a:tr h="808890">
                <a:tc>
                  <a:txBody>
                    <a:bodyPr/>
                    <a:lstStyle/>
                    <a:p>
                      <a:pPr algn="r"/>
                      <a:r>
                        <a:rPr lang="pt-BR" sz="1600" b="1" kern="1200" dirty="0">
                          <a:solidFill>
                            <a:schemeClr val="tx1"/>
                          </a:solidFill>
                          <a:latin typeface="+mn-lt"/>
                          <a:ea typeface="+mn-ea"/>
                          <a:cs typeface="+mn-cs"/>
                        </a:rPr>
                        <a:t>Tempo de Implantação e valor:</a:t>
                      </a:r>
                      <a:endParaRPr lang="pt-BR" sz="16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R$ 1.128.314,40</a:t>
                      </a:r>
                    </a:p>
                  </a:txBody>
                  <a:tcPr anchor="b"/>
                </a:tc>
                <a:extLst>
                  <a:ext uri="{0D108BD9-81ED-4DB2-BD59-A6C34878D82A}">
                    <a16:rowId xmlns:a16="http://schemas.microsoft.com/office/drawing/2014/main" val="3062264219"/>
                  </a:ext>
                </a:extLst>
              </a:tr>
              <a:tr h="569219">
                <a:tc>
                  <a:txBody>
                    <a:bodyPr/>
                    <a:lstStyle/>
                    <a:p>
                      <a:pPr marL="0" algn="r" defTabSz="685800" rtl="0" eaLnBrk="1" latinLnBrk="0" hangingPunct="1"/>
                      <a:r>
                        <a:rPr lang="pt-BR" sz="16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a:t>
                      </a:r>
                    </a:p>
                  </a:txBody>
                  <a:tcPr/>
                </a:tc>
                <a:extLst>
                  <a:ext uri="{0D108BD9-81ED-4DB2-BD59-A6C34878D82A}">
                    <a16:rowId xmlns:a16="http://schemas.microsoft.com/office/drawing/2014/main" val="1052471548"/>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0" kern="1200" dirty="0">
                          <a:solidFill>
                            <a:srgbClr val="FF0000"/>
                          </a:solidFill>
                          <a:latin typeface="+mn-lt"/>
                          <a:ea typeface="+mn-ea"/>
                          <a:cs typeface="+mn-cs"/>
                        </a:rPr>
                        <a:t>R$ 843,600,00 (licença) </a:t>
                      </a:r>
                      <a:r>
                        <a:rPr lang="pt-BR" sz="16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R$ 1.971.914,40  </a:t>
                      </a:r>
                    </a:p>
                  </a:txBody>
                  <a:tcPr anchor="b"/>
                </a:tc>
                <a:extLst>
                  <a:ext uri="{0D108BD9-81ED-4DB2-BD59-A6C34878D82A}">
                    <a16:rowId xmlns:a16="http://schemas.microsoft.com/office/drawing/2014/main" val="1470867125"/>
                  </a:ext>
                </a:extLst>
              </a:tr>
              <a:tr h="5692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 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R$ 53.340,00</a:t>
                      </a:r>
                    </a:p>
                  </a:txBody>
                  <a:tcPr/>
                </a:tc>
                <a:extLst>
                  <a:ext uri="{0D108BD9-81ED-4DB2-BD59-A6C34878D82A}">
                    <a16:rowId xmlns:a16="http://schemas.microsoft.com/office/drawing/2014/main" val="3753639003"/>
                  </a:ext>
                </a:extLst>
              </a:tr>
              <a:tr h="80889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total da manutenção a cada ano:</a:t>
                      </a:r>
                    </a:p>
                  </a:txBody>
                  <a:tcPr/>
                </a:tc>
                <a:tc>
                  <a:txBody>
                    <a:bodyPr/>
                    <a:lstStyle/>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endParaRPr lang="pt-BR" sz="1600" b="1" kern="1200" dirty="0">
                        <a:solidFill>
                          <a:schemeClr val="tx1"/>
                        </a:solidFill>
                        <a:latin typeface="+mn-lt"/>
                        <a:ea typeface="+mn-ea"/>
                        <a:cs typeface="+mn-cs"/>
                      </a:endParaRPr>
                    </a:p>
                    <a:p>
                      <a:pPr marL="0" algn="r" defTabSz="685800" rtl="0" eaLnBrk="1" latinLnBrk="0" hangingPunct="1"/>
                      <a:r>
                        <a:rPr lang="pt-BR" sz="1600" b="1" kern="1200" dirty="0">
                          <a:solidFill>
                            <a:schemeClr val="tx1"/>
                          </a:solidFill>
                          <a:latin typeface="+mn-lt"/>
                          <a:ea typeface="+mn-ea"/>
                          <a:cs typeface="+mn-cs"/>
                        </a:rPr>
                        <a:t>R$ 640.080,00</a:t>
                      </a:r>
                    </a:p>
                  </a:txBody>
                  <a:tcPr/>
                </a:tc>
                <a:extLst>
                  <a:ext uri="{0D108BD9-81ED-4DB2-BD59-A6C34878D82A}">
                    <a16:rowId xmlns:a16="http://schemas.microsoft.com/office/drawing/2014/main" val="2304447189"/>
                  </a:ext>
                </a:extLst>
              </a:tr>
              <a:tr h="8357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R$ 1.280.160,00</a:t>
                      </a: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11DF7526-727B-47C5-D09F-349EBDEE2A93}"/>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2158297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000" b="1" dirty="0"/>
              <a:t>Valores e Condições Comerciais</a:t>
            </a:r>
            <a:br>
              <a:rPr lang="pt-BR" sz="4000" b="1" dirty="0"/>
            </a:br>
            <a:r>
              <a:rPr lang="pt-BR" sz="2400" b="1" dirty="0"/>
              <a:t>(Infraestrutura Computacional)</a:t>
            </a:r>
            <a:endParaRPr lang="pt-BR" sz="40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2068260082"/>
              </p:ext>
            </p:extLst>
          </p:nvPr>
        </p:nvGraphicFramePr>
        <p:xfrm>
          <a:off x="1909822" y="1750477"/>
          <a:ext cx="5324355" cy="4001291"/>
        </p:xfrm>
        <a:graphic>
          <a:graphicData uri="http://schemas.openxmlformats.org/drawingml/2006/table">
            <a:tbl>
              <a:tblPr firstRow="1" bandRow="1">
                <a:tableStyleId>{5C22544A-7EE6-4342-B048-85BDC9FD1C3A}</a:tableStyleId>
              </a:tblPr>
              <a:tblGrid>
                <a:gridCol w="2791066">
                  <a:extLst>
                    <a:ext uri="{9D8B030D-6E8A-4147-A177-3AD203B41FA5}">
                      <a16:colId xmlns:a16="http://schemas.microsoft.com/office/drawing/2014/main" val="2135881087"/>
                    </a:ext>
                  </a:extLst>
                </a:gridCol>
                <a:gridCol w="2533289">
                  <a:extLst>
                    <a:ext uri="{9D8B030D-6E8A-4147-A177-3AD203B41FA5}">
                      <a16:colId xmlns:a16="http://schemas.microsoft.com/office/drawing/2014/main" val="2530009532"/>
                    </a:ext>
                  </a:extLst>
                </a:gridCol>
              </a:tblGrid>
              <a:tr h="582194">
                <a:tc>
                  <a:txBody>
                    <a:bodyPr/>
                    <a:lstStyle/>
                    <a:p>
                      <a:r>
                        <a:rPr lang="pt-BR" sz="2000" dirty="0"/>
                        <a:t>Servidor e Banco de Dados</a:t>
                      </a:r>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32223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68919">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demais:</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2784250655"/>
                  </a:ext>
                </a:extLst>
              </a:tr>
              <a:tr h="4166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da Infraestrutura:</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1470867125"/>
                  </a:ext>
                </a:extLst>
              </a:tr>
              <a:tr h="532436">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Serviços Gerenciados: </a:t>
                      </a:r>
                    </a:p>
                  </a:txBody>
                  <a:tcPr anchor="b"/>
                </a:tc>
                <a:tc>
                  <a:txBody>
                    <a:bodyPr/>
                    <a:lstStyle/>
                    <a:p>
                      <a:pPr marL="685800" marR="0" lvl="2"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Não informado</a:t>
                      </a:r>
                    </a:p>
                  </a:txBody>
                  <a:tcPr anchor="b"/>
                </a:tc>
                <a:extLst>
                  <a:ext uri="{0D108BD9-81ED-4DB2-BD59-A6C34878D82A}">
                    <a16:rowId xmlns:a16="http://schemas.microsoft.com/office/drawing/2014/main" val="3753639003"/>
                  </a:ext>
                </a:extLst>
              </a:tr>
              <a:tr h="424164">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304447189"/>
                  </a:ext>
                </a:extLst>
              </a:tr>
              <a:tr h="555585">
                <a:tc>
                  <a:txBody>
                    <a:bodyPr/>
                    <a:lstStyle/>
                    <a:p>
                      <a:pPr marL="0" indent="0" algn="r">
                        <a:buNone/>
                      </a:pPr>
                      <a:r>
                        <a:rPr lang="pt-BR" sz="1400" b="1" kern="1200" dirty="0">
                          <a:solidFill>
                            <a:schemeClr val="tx1"/>
                          </a:solidFill>
                          <a:latin typeface="+mn-lt"/>
                          <a:ea typeface="+mn-ea"/>
                          <a:cs typeface="+mn-cs"/>
                        </a:rPr>
                        <a:t>Valores acumulados em 24 meses2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3218030701"/>
                  </a:ext>
                </a:extLst>
              </a:tr>
              <a:tr h="667179">
                <a:tc>
                  <a:txBody>
                    <a:bodyPr/>
                    <a:lstStyle/>
                    <a:p>
                      <a:pPr marL="0" indent="0" algn="r">
                        <a:buNone/>
                      </a:pPr>
                      <a:r>
                        <a:rPr lang="pt-BR" sz="14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txBody>
                  <a:tcPr anchor="b"/>
                </a:tc>
                <a:extLst>
                  <a:ext uri="{0D108BD9-81ED-4DB2-BD59-A6C34878D82A}">
                    <a16:rowId xmlns:a16="http://schemas.microsoft.com/office/drawing/2014/main" val="2852570057"/>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1119169" y="2226921"/>
            <a:ext cx="6923558" cy="3000030"/>
          </a:xfrm>
          <a:prstGeom prst="rect">
            <a:avLst/>
          </a:prstGeom>
        </p:spPr>
        <p:txBody>
          <a:bodyPr spcFirstLastPara="1" vert="horz" lIns="91440" tIns="45720" rIns="91440" bIns="45720" rtlCol="0" anchor="b" anchorCtr="0">
            <a:normAutofit fontScale="92500" lnSpcReduction="10000"/>
          </a:bodyPr>
          <a:lstStyle/>
          <a:p>
            <a:pPr>
              <a:lnSpc>
                <a:spcPct val="90000"/>
              </a:lnSpc>
              <a:spcBef>
                <a:spcPct val="0"/>
              </a:spcBef>
              <a:spcAft>
                <a:spcPts val="600"/>
              </a:spcAft>
              <a:buSzPts val="5400"/>
            </a:pPr>
            <a:endParaRPr lang="en-US" sz="5500" b="1" kern="1200" dirty="0">
              <a:solidFill>
                <a:schemeClr val="tx1"/>
              </a:solidFill>
              <a:latin typeface="+mj-lt"/>
              <a:ea typeface="+mj-ea"/>
              <a:cs typeface="+mj-cs"/>
            </a:endParaRPr>
          </a:p>
          <a:p>
            <a:pPr>
              <a:lnSpc>
                <a:spcPct val="90000"/>
              </a:lnSpc>
              <a:spcBef>
                <a:spcPct val="0"/>
              </a:spcBef>
              <a:spcAft>
                <a:spcPts val="600"/>
              </a:spcAft>
              <a:buSzPts val="5400"/>
            </a:pPr>
            <a:r>
              <a:rPr lang="en-US" sz="5500" b="1" kern="1200" dirty="0">
                <a:solidFill>
                  <a:schemeClr val="tx1"/>
                </a:solidFill>
                <a:latin typeface="+mj-lt"/>
                <a:ea typeface="+mj-ea"/>
                <a:cs typeface="+mj-cs"/>
              </a:rPr>
              <a:t>Sistema </a:t>
            </a:r>
            <a:r>
              <a:rPr lang="en-US" sz="5500" b="1" kern="1200" dirty="0" err="1">
                <a:solidFill>
                  <a:schemeClr val="tx1"/>
                </a:solidFill>
                <a:latin typeface="+mj-lt"/>
                <a:ea typeface="+mj-ea"/>
                <a:cs typeface="+mj-cs"/>
              </a:rPr>
              <a:t>Aberto</a:t>
            </a:r>
            <a:r>
              <a:rPr lang="en-US" sz="5500" b="1" kern="1200" dirty="0">
                <a:solidFill>
                  <a:schemeClr val="tx1"/>
                </a:solidFill>
                <a:latin typeface="+mj-lt"/>
                <a:ea typeface="+mj-ea"/>
                <a:cs typeface="+mj-cs"/>
              </a:rPr>
              <a:t>/</a:t>
            </a:r>
          </a:p>
          <a:p>
            <a:pPr>
              <a:lnSpc>
                <a:spcPct val="90000"/>
              </a:lnSpc>
              <a:spcBef>
                <a:spcPct val="0"/>
              </a:spcBef>
              <a:spcAft>
                <a:spcPts val="600"/>
              </a:spcAft>
              <a:buSzPts val="5400"/>
            </a:pPr>
            <a:r>
              <a:rPr lang="en-US" sz="5500" b="1" dirty="0" err="1">
                <a:latin typeface="+mj-lt"/>
                <a:ea typeface="+mj-ea"/>
                <a:cs typeface="+mj-cs"/>
              </a:rPr>
              <a:t>Transferência</a:t>
            </a:r>
            <a:r>
              <a:rPr lang="en-US" sz="5500" b="1" dirty="0">
                <a:latin typeface="+mj-lt"/>
                <a:ea typeface="+mj-ea"/>
                <a:cs typeface="+mj-cs"/>
              </a:rPr>
              <a:t> de </a:t>
            </a:r>
            <a:r>
              <a:rPr lang="en-US" sz="5500" b="1" dirty="0" err="1">
                <a:latin typeface="+mj-lt"/>
                <a:ea typeface="+mj-ea"/>
                <a:cs typeface="+mj-cs"/>
              </a:rPr>
              <a:t>Tecnologia</a:t>
            </a:r>
            <a:r>
              <a:rPr lang="en-US" sz="5500" b="1" dirty="0">
                <a:latin typeface="+mj-lt"/>
                <a:ea typeface="+mj-ea"/>
                <a:cs typeface="+mj-cs"/>
              </a:rPr>
              <a:t> </a:t>
            </a:r>
            <a:r>
              <a:rPr lang="en-US" sz="5500" b="1" kern="1200" dirty="0">
                <a:solidFill>
                  <a:schemeClr val="tx1"/>
                </a:solidFill>
                <a:latin typeface="+mj-lt"/>
                <a:ea typeface="+mj-ea"/>
                <a:cs typeface="+mj-cs"/>
              </a:rPr>
              <a:t>Open Source</a:t>
            </a:r>
          </a:p>
          <a:p>
            <a:pPr>
              <a:lnSpc>
                <a:spcPct val="90000"/>
              </a:lnSpc>
              <a:spcBef>
                <a:spcPct val="0"/>
              </a:spcBef>
              <a:spcAft>
                <a:spcPts val="600"/>
              </a:spcAft>
              <a:buSzPts val="5400"/>
            </a:pPr>
            <a:endParaRPr lang="en-US" sz="5500" b="1"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1004567" y="100379"/>
            <a:ext cx="6471522"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SES/SC         CIASC         </a:t>
            </a:r>
            <a:r>
              <a:rPr lang="pt-BR" sz="4000"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457200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2656830" y="443729"/>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pic>
        <p:nvPicPr>
          <p:cNvPr id="2" name="Imagem 1" descr="Placa azul com letras brancas em fundo preto&#10;&#10;O conteúdo gerado por IA pode estar incorreto.">
            <a:extLst>
              <a:ext uri="{FF2B5EF4-FFF2-40B4-BE49-F238E27FC236}">
                <a16:creationId xmlns:a16="http://schemas.microsoft.com/office/drawing/2014/main" id="{AE6304D9-281D-20C3-3081-57879BDD2134}"/>
              </a:ext>
            </a:extLst>
          </p:cNvPr>
          <p:cNvPicPr>
            <a:picLocks noChangeAspect="1"/>
          </p:cNvPicPr>
          <p:nvPr/>
        </p:nvPicPr>
        <p:blipFill>
          <a:blip r:embed="rId5"/>
          <a:stretch>
            <a:fillRect/>
          </a:stretch>
        </p:blipFill>
        <p:spPr>
          <a:xfrm>
            <a:off x="7640720" y="253572"/>
            <a:ext cx="1248936" cy="687886"/>
          </a:xfrm>
          <a:prstGeom prst="rect">
            <a:avLst/>
          </a:prstGeom>
        </p:spPr>
      </p:pic>
    </p:spTree>
    <p:extLst>
      <p:ext uri="{BB962C8B-B14F-4D97-AF65-F5344CB8AC3E}">
        <p14:creationId xmlns:p14="http://schemas.microsoft.com/office/powerpoint/2010/main" val="114930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dirty="0"/>
              <a:t>Importância do Sistema Front Office:</a:t>
            </a:r>
          </a:p>
          <a:p>
            <a:pPr marL="0" indent="0">
              <a:buNone/>
            </a:pPr>
            <a:endParaRPr lang="pt-BR" dirty="0"/>
          </a:p>
          <a:p>
            <a:pPr marL="0" lvl="1" indent="0" algn="just">
              <a:buNone/>
            </a:pPr>
            <a:r>
              <a:rPr lang="pt-BR" sz="2100" dirty="0"/>
              <a:t>Centraliza informações, </a:t>
            </a:r>
            <a:r>
              <a:rPr lang="pt-BR" sz="2100" b="1" dirty="0"/>
              <a:t>otimiza a gestão de recursos, de leitos, insumos e prontuários eletrônicos</a:t>
            </a:r>
            <a:r>
              <a:rPr lang="pt-BR" sz="2100" dirty="0"/>
              <a:t>, garante a </a:t>
            </a:r>
            <a:r>
              <a:rPr lang="pt-BR" sz="2100" b="1" dirty="0"/>
              <a:t>segurança de dados e conformidade com a LGPD</a:t>
            </a:r>
            <a:r>
              <a:rPr lang="pt-BR" sz="2100" dirty="0"/>
              <a:t>, comunica com outras unidades de saúde e agiliza </a:t>
            </a:r>
            <a:r>
              <a:rPr lang="pt-BR" sz="2100" b="1" dirty="0"/>
              <a:t>diagnósticos e atendimentos</a:t>
            </a:r>
            <a:r>
              <a:rPr lang="pt-BR" sz="2100" dirty="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71423"/>
            <a:ext cx="7201502" cy="908148"/>
          </a:xfrm>
        </p:spPr>
        <p:txBody>
          <a:bodyPr anchor="ctr">
            <a:normAutofit/>
          </a:bodyPr>
          <a:lstStyle/>
          <a:p>
            <a:r>
              <a:rPr lang="pt-BR" sz="3500" b="1" dirty="0" err="1"/>
              <a:t>AGHUse</a:t>
            </a:r>
            <a:r>
              <a:rPr lang="pt-BR" sz="3500" b="1" dirty="0"/>
              <a:t> Sistema de Saúde do  HCPA</a:t>
            </a:r>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1536625" y="2183120"/>
            <a:ext cx="6056111" cy="2800395"/>
          </a:xfrm>
        </p:spPr>
        <p:txBody>
          <a:bodyPr anchor="t">
            <a:normAutofit/>
          </a:bodyPr>
          <a:lstStyle/>
          <a:p>
            <a:pPr marL="0" indent="0">
              <a:buNone/>
            </a:pPr>
            <a:r>
              <a:rPr lang="pt-BR" dirty="0"/>
              <a:t>• Software para gestão hospitalar, utilizado por grandes instituições no Brasil.</a:t>
            </a:r>
          </a:p>
          <a:p>
            <a:pPr marL="0" indent="0">
              <a:buNone/>
            </a:pPr>
            <a:r>
              <a:rPr lang="pt-BR" dirty="0"/>
              <a:t>• Módulos assistenciais: Prontuário, Internação, Cirurgias, Exames, Emergência, etc.</a:t>
            </a:r>
          </a:p>
          <a:p>
            <a:pPr marL="0" indent="0">
              <a:buNone/>
            </a:pPr>
            <a:r>
              <a:rPr lang="pt-BR" dirty="0"/>
              <a:t>• Módulos administrativos: Faturamento, Custos, Compras, Estoque, Manutenção.</a:t>
            </a:r>
          </a:p>
          <a:p>
            <a:pPr marL="0" indent="0">
              <a:buNone/>
            </a:pPr>
            <a:r>
              <a:rPr lang="pt-BR" dirty="0"/>
              <a:t>• Interoperabilidade com sistemas de gestão e certificação digital.</a:t>
            </a:r>
          </a:p>
          <a:p>
            <a:endParaRPr dirty="0"/>
          </a:p>
        </p:txBody>
      </p:sp>
    </p:spTree>
    <p:extLst>
      <p:ext uri="{BB962C8B-B14F-4D97-AF65-F5344CB8AC3E}">
        <p14:creationId xmlns:p14="http://schemas.microsoft.com/office/powerpoint/2010/main" val="17147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898560"/>
            <a:ext cx="7392992" cy="1618489"/>
          </a:xfrm>
        </p:spPr>
        <p:txBody>
          <a:bodyPr anchor="ctr">
            <a:normAutofit/>
          </a:bodyPr>
          <a:lstStyle/>
          <a:p>
            <a:r>
              <a:rPr lang="pt-BR" sz="3600" b="1" dirty="0"/>
              <a:t>Proposta de Credenciada pelo HCPA/POA, Implantadora : SONDA </a:t>
            </a:r>
            <a:br>
              <a:rPr lang="pt-BR" sz="3600" b="1" dirty="0"/>
            </a:br>
            <a:r>
              <a:rPr lang="pt-BR" sz="3600" b="1" dirty="0"/>
              <a:t>Valores, Prazos e Condições:</a:t>
            </a:r>
            <a:endParaRPr lang="pt-BR" sz="3500" b="1" dirty="0"/>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dirty="0"/>
              <a:t>• Vigência do contrato: 18 meses, com possibilidade de prorrogação.</a:t>
            </a:r>
          </a:p>
          <a:p>
            <a:pPr marL="0" indent="0">
              <a:buNone/>
            </a:pPr>
            <a:endParaRPr lang="pt-BR" dirty="0"/>
          </a:p>
          <a:p>
            <a:pPr marL="0" indent="0">
              <a:buNone/>
            </a:pPr>
            <a:r>
              <a:rPr lang="pt-BR" dirty="0"/>
              <a:t>• Atendimento remoto e presencial conforme necessidade.</a:t>
            </a:r>
          </a:p>
          <a:p>
            <a:pPr marL="0" indent="0">
              <a:buNone/>
            </a:pPr>
            <a:endParaRPr dirty="0"/>
          </a:p>
        </p:txBody>
      </p:sp>
    </p:spTree>
    <p:extLst>
      <p:ext uri="{BB962C8B-B14F-4D97-AF65-F5344CB8AC3E}">
        <p14:creationId xmlns:p14="http://schemas.microsoft.com/office/powerpoint/2010/main" val="178049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dirty="0" err="1"/>
              <a:t>AGHUse</a:t>
            </a:r>
            <a:endParaRPr lang="pt-BR" sz="5400" b="1" dirty="0"/>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dirty="0"/>
              <a:t>• Implantação do Sistema </a:t>
            </a:r>
            <a:r>
              <a:rPr lang="pt-BR" sz="1900" dirty="0" err="1"/>
              <a:t>AGHUse</a:t>
            </a:r>
            <a:r>
              <a:rPr lang="pt-BR" sz="1900" dirty="0"/>
              <a:t> em </a:t>
            </a:r>
            <a:r>
              <a:rPr lang="pt-BR" sz="1900" b="1" dirty="0"/>
              <a:t>2 hospitais e mais uma clínica </a:t>
            </a:r>
            <a:r>
              <a:rPr lang="pt-BR" sz="1900" dirty="0"/>
              <a:t>de especialidades da </a:t>
            </a:r>
            <a:r>
              <a:rPr lang="pt-BR" sz="1900" b="1" dirty="0"/>
              <a:t>ALVF</a:t>
            </a:r>
            <a:r>
              <a:rPr lang="pt-BR" sz="1900" dirty="0"/>
              <a:t>.</a:t>
            </a:r>
          </a:p>
          <a:p>
            <a:pPr marL="0" indent="0">
              <a:buNone/>
            </a:pPr>
            <a:endParaRPr lang="pt-BR" sz="1900" dirty="0"/>
          </a:p>
          <a:p>
            <a:pPr marL="0" indent="0">
              <a:buNone/>
            </a:pPr>
            <a:r>
              <a:rPr lang="pt-BR" sz="1900" dirty="0"/>
              <a:t>• Prestação de serviços remotos para configuração, treinamento e operação assistida.</a:t>
            </a:r>
          </a:p>
          <a:p>
            <a:pPr marL="0" indent="0">
              <a:buNone/>
            </a:pPr>
            <a:endParaRPr lang="pt-BR" sz="1900" dirty="0"/>
          </a:p>
          <a:p>
            <a:pPr marL="0" indent="0">
              <a:buNone/>
            </a:pPr>
            <a:r>
              <a:rPr lang="pt-BR" sz="1900" dirty="0"/>
              <a:t>• Garantir um ambiente seguro, funcional e eficiente para a ALVF.</a:t>
            </a:r>
          </a:p>
        </p:txBody>
      </p:sp>
      <p:pic>
        <p:nvPicPr>
          <p:cNvPr id="5" name="Imagem 4" descr="Placa azul com letras brancas em fundo preto&#10;&#10;O conteúdo gerado por IA pode estar incorreto.">
            <a:extLst>
              <a:ext uri="{FF2B5EF4-FFF2-40B4-BE49-F238E27FC236}">
                <a16:creationId xmlns:a16="http://schemas.microsoft.com/office/drawing/2014/main" id="{FB199ADF-32C4-3E36-A58A-B5D825680B1D}"/>
              </a:ext>
            </a:extLst>
          </p:cNvPr>
          <p:cNvPicPr>
            <a:picLocks noChangeAspect="1"/>
          </p:cNvPicPr>
          <p:nvPr/>
        </p:nvPicPr>
        <p:blipFill>
          <a:blip r:embed="rId2"/>
          <a:stretch>
            <a:fillRect/>
          </a:stretch>
        </p:blipFill>
        <p:spPr>
          <a:xfrm>
            <a:off x="7386962" y="636105"/>
            <a:ext cx="1251792" cy="687886"/>
          </a:xfrm>
          <a:prstGeom prst="rect">
            <a:avLst/>
          </a:prstGeom>
        </p:spPr>
      </p:pic>
    </p:spTree>
    <p:extLst>
      <p:ext uri="{BB962C8B-B14F-4D97-AF65-F5344CB8AC3E}">
        <p14:creationId xmlns:p14="http://schemas.microsoft.com/office/powerpoint/2010/main" val="404239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5045" y="1006997"/>
            <a:ext cx="8155725" cy="1620456"/>
          </a:xfrm>
        </p:spPr>
        <p:txBody>
          <a:bodyPr anchor="ctr">
            <a:noAutofit/>
          </a:bodyPr>
          <a:lstStyle/>
          <a:p>
            <a:pPr algn="ctr"/>
            <a:br>
              <a:rPr lang="pt-BR" sz="5400" b="1" dirty="0"/>
            </a:br>
            <a:r>
              <a:rPr lang="pt-BR" sz="5400" b="1" dirty="0"/>
              <a:t>Proposta de 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2024" y="3104576"/>
            <a:ext cx="7481766" cy="2532843"/>
          </a:xfrm>
        </p:spPr>
        <p:txBody>
          <a:bodyPr anchor="t">
            <a:normAutofit/>
          </a:bodyPr>
          <a:lstStyle/>
          <a:p>
            <a:pPr marL="0" indent="0">
              <a:buNone/>
            </a:pPr>
            <a:r>
              <a:rPr lang="pt-BR" sz="1900" dirty="0"/>
              <a:t>• Workshop de instalação e configuração do sistema.</a:t>
            </a:r>
          </a:p>
          <a:p>
            <a:pPr marL="0" indent="0">
              <a:buNone/>
            </a:pPr>
            <a:r>
              <a:rPr lang="pt-BR" sz="1900" dirty="0"/>
              <a:t>• Treinamento para equipe técnica da ALVF.</a:t>
            </a:r>
          </a:p>
          <a:p>
            <a:pPr marL="0" indent="0">
              <a:buNone/>
            </a:pPr>
            <a:r>
              <a:rPr lang="pt-BR" sz="1900" dirty="0"/>
              <a:t>• Consultoria técnica e suporte remoto.</a:t>
            </a:r>
          </a:p>
          <a:p>
            <a:pPr marL="0" indent="0">
              <a:buNone/>
            </a:pPr>
            <a:r>
              <a:rPr lang="pt-BR" sz="1900" dirty="0"/>
              <a:t>• Configuração dos ambientes de Teste, Homologação e Produção.</a:t>
            </a:r>
          </a:p>
          <a:p>
            <a:pPr marL="0" indent="0">
              <a:buNone/>
            </a:pPr>
            <a:r>
              <a:rPr lang="pt-BR" sz="1900" dirty="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7369842" cy="1618489"/>
          </a:xfrm>
        </p:spPr>
        <p:txBody>
          <a:bodyPr anchor="ctr">
            <a:normAutofit/>
          </a:bodyPr>
          <a:lstStyle/>
          <a:p>
            <a:r>
              <a:rPr lang="pt-BR" sz="5400" b="1" dirty="0"/>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7132106"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b="1" kern="1200" dirty="0" err="1">
                <a:solidFill>
                  <a:schemeClr val="tx1"/>
                </a:solidFill>
                <a:latin typeface="+mj-lt"/>
                <a:ea typeface="+mj-ea"/>
                <a:cs typeface="+mj-cs"/>
              </a:rPr>
              <a:t>Tecnologias</a:t>
            </a:r>
            <a:r>
              <a:rPr lang="en-US" sz="3100" b="1" kern="1200" dirty="0">
                <a:solidFill>
                  <a:schemeClr val="tx1"/>
                </a:solidFill>
                <a:latin typeface="+mj-lt"/>
                <a:ea typeface="+mj-ea"/>
                <a:cs typeface="+mj-cs"/>
              </a:rPr>
              <a:t> no Sistema:</a:t>
            </a:r>
            <a:br>
              <a:rPr lang="en-US" sz="3100" b="1"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678150" y="1188636"/>
            <a:ext cx="4839122" cy="48764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a:t>
            </a:r>
            <a:r>
              <a:rPr lang="en-US" altLang="pt-BR" dirty="0" err="1"/>
              <a:t>incluíndo</a:t>
            </a:r>
            <a:r>
              <a:rPr lang="en-US" altLang="pt-BR" dirty="0"/>
              <a:t>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a:t>
            </a:r>
            <a:r>
              <a:rPr kumimoji="0" lang="en-US" altLang="pt-BR" b="1" i="0" u="none" strike="noStrike" cap="none" normalizeH="0" baseline="0" dirty="0">
                <a:ln>
                  <a:noFill/>
                </a:ln>
                <a:effectLst/>
              </a:rPr>
              <a:t>PostgreSQL</a:t>
            </a:r>
            <a:r>
              <a:rPr kumimoji="0" lang="en-US" altLang="pt-BR" b="0" i="0" u="none" strike="noStrike" cap="none" normalizeH="0" baseline="0" dirty="0">
                <a:ln>
                  <a:noFill/>
                </a:ln>
                <a:effectLst/>
              </a:rPr>
              <a:t>,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710318" y="1374104"/>
            <a:ext cx="7624600" cy="858143"/>
          </a:xfrm>
        </p:spPr>
        <p:txBody>
          <a:bodyPr>
            <a:normAutofit/>
          </a:bodyPr>
          <a:lstStyle/>
          <a:p>
            <a:r>
              <a:rPr lang="pt-BR" sz="5200" b="1" dirty="0">
                <a:latin typeface="+mj-lt"/>
                <a:ea typeface="+mj-ea"/>
                <a:cs typeface="+mj-cs"/>
              </a:rPr>
              <a:t>Dados e Integração</a:t>
            </a:r>
            <a:endParaRPr lang="pt-BR" sz="5200" dirty="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710317" y="2255397"/>
            <a:ext cx="7488461" cy="3124420"/>
          </a:xfrm>
        </p:spPr>
        <p:txBody>
          <a:bodyPr anchor="t">
            <a:normAutofit lnSpcReduction="10000"/>
          </a:bodyPr>
          <a:lstStyle/>
          <a:p>
            <a:pPr marL="0" indent="-285750" algn="just" defTabSz="914400" eaLnBrk="0" fontAlgn="base" hangingPunct="0">
              <a:spcBef>
                <a:spcPct val="0"/>
              </a:spcBef>
              <a:spcAft>
                <a:spcPct val="0"/>
              </a:spcAft>
              <a:buFontTx/>
              <a:buChar char="•"/>
            </a:pPr>
            <a:r>
              <a:rPr lang="pt-BR" sz="1600" b="1" dirty="0"/>
              <a:t>Integração com Sistemas Externos:</a:t>
            </a:r>
            <a:r>
              <a:rPr lang="pt-BR" sz="1600" dirty="0"/>
              <a:t> </a:t>
            </a:r>
            <a:r>
              <a:rPr lang="pt-BR" sz="1600" dirty="0">
                <a:latin typeface="Arial" panose="020B0604020202020204" pitchFamily="34" charset="0"/>
              </a:rPr>
              <a:t>Garante a interoperabilidade com </a:t>
            </a:r>
            <a:r>
              <a:rPr lang="pt-BR" sz="1600" dirty="0" err="1">
                <a:latin typeface="Arial" panose="020B0604020202020204" pitchFamily="34" charset="0"/>
              </a:rPr>
              <a:t>API´s</a:t>
            </a:r>
            <a:r>
              <a:rPr lang="pt-BR" sz="1600" dirty="0">
                <a:latin typeface="Arial" panose="020B0604020202020204" pitchFamily="34" charset="0"/>
              </a:rPr>
              <a:t> para ambientes hospitalares complexos.</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Fluxo de Dados Contínuo:</a:t>
            </a:r>
            <a:r>
              <a:rPr lang="pt-BR" sz="1600" dirty="0"/>
              <a:t> </a:t>
            </a:r>
            <a:r>
              <a:rPr lang="pt-BR" sz="1600" dirty="0">
                <a:latin typeface="Arial" panose="020B0604020202020204" pitchFamily="34" charset="0"/>
              </a:rPr>
              <a:t>Permite que informações alimentem processos administrativos, como faturamento e controle de estoque, de forma automática.</a:t>
            </a:r>
          </a:p>
          <a:p>
            <a:pPr marL="0" indent="-285750" algn="just" defTabSz="914400" eaLnBrk="0" fontAlgn="base" hangingPunct="0">
              <a:spcBef>
                <a:spcPct val="0"/>
              </a:spcBef>
              <a:spcAft>
                <a:spcPct val="0"/>
              </a:spcAft>
              <a:buFontTx/>
              <a:buChar char="•"/>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Interação com Bases de Dados Corporativas:</a:t>
            </a:r>
            <a:r>
              <a:rPr lang="pt-BR" sz="1600" dirty="0"/>
              <a:t> </a:t>
            </a:r>
            <a:r>
              <a:rPr lang="pt-BR" sz="1600" dirty="0">
                <a:latin typeface="Arial" panose="020B0604020202020204" pitchFamily="34" charset="0"/>
              </a:rPr>
              <a:t>Interage com bases corporativas e verifica a elegibilidade de beneficiários de planos de saúde.</a:t>
            </a:r>
          </a:p>
          <a:p>
            <a:pPr marL="0" indent="0" algn="just" defTabSz="914400" eaLnBrk="0" fontAlgn="base" hangingPunct="0">
              <a:spcBef>
                <a:spcPct val="0"/>
              </a:spcBef>
              <a:spcAft>
                <a:spcPct val="0"/>
              </a:spcAft>
              <a:buNone/>
            </a:pPr>
            <a:endParaRPr lang="pt-BR" sz="1600" dirty="0">
              <a:latin typeface="Arial" panose="020B0604020202020204" pitchFamily="34" charset="0"/>
            </a:endParaRPr>
          </a:p>
          <a:p>
            <a:pPr marL="0" indent="-285750" algn="just" defTabSz="914400" eaLnBrk="0" fontAlgn="base" hangingPunct="0">
              <a:spcBef>
                <a:spcPct val="0"/>
              </a:spcBef>
              <a:spcAft>
                <a:spcPct val="0"/>
              </a:spcAft>
              <a:buFontTx/>
              <a:buChar char="•"/>
            </a:pPr>
            <a:r>
              <a:rPr lang="pt-BR" sz="1600" b="1" dirty="0"/>
              <a:t>Padrões de Interoperabilidade:</a:t>
            </a:r>
            <a:r>
              <a:rPr lang="pt-BR" sz="1600" dirty="0">
                <a:latin typeface="Arial" panose="020B0604020202020204" pitchFamily="34" charset="0"/>
              </a:rPr>
              <a:t> Adota HL7 e FHIR, para comunicação eficiente com sistemas de informação em saúde.</a:t>
            </a:r>
          </a:p>
          <a:p>
            <a:pPr algn="just">
              <a:buFont typeface="Arial" panose="020B0604020202020204" pitchFamily="34" charset="0"/>
              <a:buChar char="•"/>
            </a:pPr>
            <a:r>
              <a:rPr lang="pt-BR" sz="1600" b="1" dirty="0"/>
              <a:t>Segurança e Conformidade:</a:t>
            </a:r>
            <a:r>
              <a:rPr lang="pt-BR" sz="1600" dirty="0"/>
              <a:t> </a:t>
            </a:r>
            <a:r>
              <a:rPr lang="pt-BR" sz="16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0"/>
            <a:ext cx="8437944" cy="1192192"/>
          </a:xfrm>
        </p:spPr>
        <p:txBody>
          <a:bodyPr anchor="ctr">
            <a:noAutofit/>
          </a:bodyPr>
          <a:lstStyle/>
          <a:p>
            <a:pPr algn="ctr"/>
            <a:r>
              <a:rPr lang="pt-BR" sz="3200" b="1" dirty="0"/>
              <a:t>Valores, Parcelamentos e Prazos (</a:t>
            </a:r>
            <a:r>
              <a:rPr lang="pt-BR" sz="3200" b="1" dirty="0" err="1"/>
              <a:t>AGHUse</a:t>
            </a:r>
            <a:r>
              <a:rPr lang="pt-BR" sz="3200" b="1" dirty="0"/>
              <a:t>/Sonda)</a:t>
            </a:r>
          </a:p>
        </p:txBody>
      </p:sp>
      <p:sp>
        <p:nvSpPr>
          <p:cNvPr id="3" name="Content Placeholder 2"/>
          <p:cNvSpPr>
            <a:spLocks noGrp="1"/>
          </p:cNvSpPr>
          <p:nvPr>
            <p:ph idx="1"/>
          </p:nvPr>
        </p:nvSpPr>
        <p:spPr>
          <a:xfrm>
            <a:off x="983847" y="5497975"/>
            <a:ext cx="7176305" cy="1118674"/>
          </a:xfrm>
        </p:spPr>
        <p:txBody>
          <a:bodyPr anchor="t">
            <a:normAutofit fontScale="92500"/>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889075128"/>
              </p:ext>
            </p:extLst>
          </p:nvPr>
        </p:nvGraphicFramePr>
        <p:xfrm>
          <a:off x="983847" y="1033583"/>
          <a:ext cx="7176305" cy="4365878"/>
        </p:xfrm>
        <a:graphic>
          <a:graphicData uri="http://schemas.openxmlformats.org/drawingml/2006/table">
            <a:tbl>
              <a:tblPr firstRow="1" bandRow="1">
                <a:tableStyleId>{5C22544A-7EE6-4342-B048-85BDC9FD1C3A}</a:tableStyleId>
              </a:tblPr>
              <a:tblGrid>
                <a:gridCol w="2905247">
                  <a:extLst>
                    <a:ext uri="{9D8B030D-6E8A-4147-A177-3AD203B41FA5}">
                      <a16:colId xmlns:a16="http://schemas.microsoft.com/office/drawing/2014/main" val="2135881087"/>
                    </a:ext>
                  </a:extLst>
                </a:gridCol>
                <a:gridCol w="4271058">
                  <a:extLst>
                    <a:ext uri="{9D8B030D-6E8A-4147-A177-3AD203B41FA5}">
                      <a16:colId xmlns:a16="http://schemas.microsoft.com/office/drawing/2014/main" val="2530009532"/>
                    </a:ext>
                  </a:extLst>
                </a:gridCol>
              </a:tblGrid>
              <a:tr h="647318">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27522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Descrição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720588">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Tempo de Implantação e 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6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R$ 5.750.019,29</a:t>
                      </a:r>
                    </a:p>
                  </a:txBody>
                  <a:tcPr anchor="b"/>
                </a:tc>
                <a:extLst>
                  <a:ext uri="{0D108BD9-81ED-4DB2-BD59-A6C34878D82A}">
                    <a16:rowId xmlns:a16="http://schemas.microsoft.com/office/drawing/2014/main" val="1052471548"/>
                  </a:ext>
                </a:extLst>
              </a:tr>
              <a:tr h="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Mensalidade da Implantação: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R$ 319.445,52</a:t>
                      </a:r>
                    </a:p>
                  </a:txBody>
                  <a:tcPr anchor="b"/>
                </a:tc>
                <a:extLst>
                  <a:ext uri="{0D108BD9-81ED-4DB2-BD59-A6C34878D82A}">
                    <a16:rowId xmlns:a16="http://schemas.microsoft.com/office/drawing/2014/main" val="1470867125"/>
                  </a:ext>
                </a:extLst>
              </a:tr>
              <a:tr h="52504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manutenção Total Ano: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753639003"/>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Valor da manutenção mês: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2304447189"/>
                  </a:ext>
                </a:extLst>
              </a:tr>
              <a:tr h="548293">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Total de Investimento de manutenção a cada 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Sistema aberto não tem valor de manutenção.</a:t>
                      </a:r>
                    </a:p>
                  </a:txBody>
                  <a:tcPr anchor="b"/>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470" y="39046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2326510" y="6207674"/>
            <a:ext cx="4490977"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1625094522"/>
              </p:ext>
            </p:extLst>
          </p:nvPr>
        </p:nvGraphicFramePr>
        <p:xfrm>
          <a:off x="1863523" y="2008949"/>
          <a:ext cx="5416952" cy="4191591"/>
        </p:xfrm>
        <a:graphic>
          <a:graphicData uri="http://schemas.openxmlformats.org/drawingml/2006/table">
            <a:tbl>
              <a:tblPr firstRow="1" bandRow="1">
                <a:tableStyleId>{5C22544A-7EE6-4342-B048-85BDC9FD1C3A}</a:tableStyleId>
              </a:tblPr>
              <a:tblGrid>
                <a:gridCol w="3588152">
                  <a:extLst>
                    <a:ext uri="{9D8B030D-6E8A-4147-A177-3AD203B41FA5}">
                      <a16:colId xmlns:a16="http://schemas.microsoft.com/office/drawing/2014/main" val="2135881087"/>
                    </a:ext>
                  </a:extLst>
                </a:gridCol>
                <a:gridCol w="1828800">
                  <a:extLst>
                    <a:ext uri="{9D8B030D-6E8A-4147-A177-3AD203B41FA5}">
                      <a16:colId xmlns:a16="http://schemas.microsoft.com/office/drawing/2014/main" val="2530009532"/>
                    </a:ext>
                  </a:extLst>
                </a:gridCol>
              </a:tblGrid>
              <a:tr h="577888">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662244">
                <a:tc>
                  <a:txBody>
                    <a:bodyPr/>
                    <a:lstStyle/>
                    <a:p>
                      <a:pPr algn="r"/>
                      <a:r>
                        <a:rPr lang="pt-BR" sz="1600" b="1" kern="1200" dirty="0">
                          <a:solidFill>
                            <a:schemeClr val="tx1"/>
                          </a:solidFill>
                          <a:latin typeface="+mn-lt"/>
                          <a:ea typeface="+mn-ea"/>
                          <a:cs typeface="+mn-cs"/>
                        </a:rPr>
                        <a:t>Implantação e demais: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R$ 28.087,08</a:t>
                      </a:r>
                    </a:p>
                  </a:txBody>
                  <a:tcPr anchor="b"/>
                </a:tc>
                <a:extLst>
                  <a:ext uri="{0D108BD9-81ED-4DB2-BD59-A6C34878D82A}">
                    <a16:rowId xmlns:a16="http://schemas.microsoft.com/office/drawing/2014/main" val="2784250655"/>
                  </a:ext>
                </a:extLst>
              </a:tr>
              <a:tr h="468731">
                <a:tc>
                  <a:txBody>
                    <a:bodyPr/>
                    <a:lstStyle/>
                    <a:p>
                      <a:pPr marL="0" algn="r" defTabSz="685800" rtl="0" eaLnBrk="1" latinLnBrk="0" hangingPunct="1"/>
                      <a:r>
                        <a:rPr lang="pt-BR" sz="16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R$ 19.654,04</a:t>
                      </a:r>
                    </a:p>
                  </a:txBody>
                  <a:tcPr anchor="b"/>
                </a:tc>
                <a:extLst>
                  <a:ext uri="{0D108BD9-81ED-4DB2-BD59-A6C34878D82A}">
                    <a16:rowId xmlns:a16="http://schemas.microsoft.com/office/drawing/2014/main" val="1470867125"/>
                  </a:ext>
                </a:extLst>
              </a:tr>
              <a:tr h="662244">
                <a:tc>
                  <a:txBody>
                    <a:bodyPr/>
                    <a:lstStyle/>
                    <a:p>
                      <a:pPr marL="0" algn="r" defTabSz="685800" rtl="0" eaLnBrk="1" latinLnBrk="0" hangingPunct="1"/>
                      <a:r>
                        <a:rPr lang="pt-BR" sz="16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R$ 5.473,68</a:t>
                      </a:r>
                    </a:p>
                  </a:txBody>
                  <a:tcPr anchor="b"/>
                </a:tc>
                <a:extLst>
                  <a:ext uri="{0D108BD9-81ED-4DB2-BD59-A6C34878D82A}">
                    <a16:rowId xmlns:a16="http://schemas.microsoft.com/office/drawing/2014/main" val="3753639003"/>
                  </a:ext>
                </a:extLst>
              </a:tr>
              <a:tr h="662244">
                <a:tc>
                  <a:txBody>
                    <a:bodyPr/>
                    <a:lstStyle/>
                    <a:p>
                      <a:pPr algn="r"/>
                      <a:r>
                        <a:rPr lang="pt-BR" sz="16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R$ 25.127,72</a:t>
                      </a:r>
                    </a:p>
                  </a:txBody>
                  <a:tcPr anchor="b"/>
                </a:tc>
                <a:extLst>
                  <a:ext uri="{0D108BD9-81ED-4DB2-BD59-A6C34878D82A}">
                    <a16:rowId xmlns:a16="http://schemas.microsoft.com/office/drawing/2014/main" val="2304447189"/>
                  </a:ext>
                </a:extLst>
              </a:tr>
              <a:tr h="425114">
                <a:tc>
                  <a:txBody>
                    <a:bodyPr/>
                    <a:lstStyle/>
                    <a:p>
                      <a:pPr marL="0" indent="0" algn="r">
                        <a:buNone/>
                      </a:pPr>
                      <a:r>
                        <a:rPr lang="pt-BR" sz="1600" b="1" kern="1200" dirty="0">
                          <a:solidFill>
                            <a:schemeClr val="tx1"/>
                          </a:solidFill>
                          <a:latin typeface="+mn-lt"/>
                          <a:ea typeface="+mn-ea"/>
                          <a:cs typeface="+mn-cs"/>
                        </a:rPr>
                        <a:t>Valores acumulados em 24 meses/</a:t>
                      </a:r>
                    </a:p>
                    <a:p>
                      <a:pPr marL="0" indent="0" algn="r">
                        <a:buNone/>
                      </a:pPr>
                      <a:r>
                        <a:rPr lang="pt-BR" sz="16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R$ 631.152,36</a:t>
                      </a:r>
                    </a:p>
                  </a:txBody>
                  <a:tcPr anchor="b"/>
                </a:tc>
                <a:extLst>
                  <a:ext uri="{0D108BD9-81ED-4DB2-BD59-A6C34878D82A}">
                    <a16:rowId xmlns:a16="http://schemas.microsoft.com/office/drawing/2014/main" val="3218030701"/>
                  </a:ext>
                </a:extLst>
              </a:tr>
              <a:tr h="425114">
                <a:tc>
                  <a:txBody>
                    <a:bodyPr/>
                    <a:lstStyle/>
                    <a:p>
                      <a:pPr marL="0" indent="0" algn="r">
                        <a:buNone/>
                      </a:pPr>
                      <a:r>
                        <a:rPr lang="pt-BR" sz="1600" b="1" kern="1200" dirty="0">
                          <a:solidFill>
                            <a:schemeClr val="tx1"/>
                          </a:solidFill>
                          <a:latin typeface="+mn-lt"/>
                          <a:ea typeface="+mn-ea"/>
                          <a:cs typeface="+mn-cs"/>
                        </a:rPr>
                        <a:t>Valores acumulados em 60 meses/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R$ 1.535.750,28</a:t>
                      </a:r>
                    </a:p>
                  </a:txBody>
                  <a:tcPr anchor="b"/>
                </a:tc>
                <a:extLst>
                  <a:ext uri="{0D108BD9-81ED-4DB2-BD59-A6C34878D82A}">
                    <a16:rowId xmlns:a16="http://schemas.microsoft.com/office/drawing/2014/main" val="489929666"/>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770026"/>
            <a:ext cx="8106259" cy="3317947"/>
          </a:xfrm>
        </p:spPr>
        <p:txBody>
          <a:bodyPr anchor="ctr">
            <a:normAutofit fontScale="90000"/>
          </a:bodyPr>
          <a:lstStyle/>
          <a:p>
            <a:pPr algn="ctr"/>
            <a:r>
              <a:rPr lang="pt-BR" sz="6300" b="1" dirty="0"/>
              <a:t>Modelo de Negócios</a:t>
            </a:r>
            <a:br>
              <a:rPr lang="pt-BR" sz="6300" b="1" dirty="0"/>
            </a:br>
            <a:r>
              <a:rPr lang="pt-BR" sz="6300" b="1" dirty="0"/>
              <a:t>em Tecnologia Aberta e Transferência de Tecnologia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hlinkClick r:id="rId4"/>
            <a:extLst>
              <a:ext uri="{FF2B5EF4-FFF2-40B4-BE49-F238E27FC236}">
                <a16:creationId xmlns:a16="http://schemas.microsoft.com/office/drawing/2014/main" id="{6392B955-03AD-9A18-B1F3-43FF7245EE57}"/>
              </a:ext>
            </a:extLst>
          </p:cNvPr>
          <p:cNvPicPr>
            <a:picLocks noChangeAspect="1"/>
          </p:cNvPicPr>
          <p:nvPr/>
        </p:nvPicPr>
        <p:blipFill>
          <a:blip r:embed="rId5"/>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hlinkClick r:id="rId6"/>
            <a:extLst>
              <a:ext uri="{FF2B5EF4-FFF2-40B4-BE49-F238E27FC236}">
                <a16:creationId xmlns:a16="http://schemas.microsoft.com/office/drawing/2014/main" id="{CA2430BF-9B79-B103-77F6-1D73B3624960}"/>
              </a:ext>
            </a:extLst>
          </p:cNvPr>
          <p:cNvPicPr>
            <a:picLocks noChangeAspect="1"/>
          </p:cNvPicPr>
          <p:nvPr/>
        </p:nvPicPr>
        <p:blipFill>
          <a:blip r:embed="rId7"/>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hlinkClick r:id="rId8"/>
            <a:extLst>
              <a:ext uri="{FF2B5EF4-FFF2-40B4-BE49-F238E27FC236}">
                <a16:creationId xmlns:a16="http://schemas.microsoft.com/office/drawing/2014/main" id="{306D0A7B-4AD3-56E8-01B9-30102ECD4418}"/>
              </a:ext>
            </a:extLst>
          </p:cNvPr>
          <p:cNvPicPr>
            <a:picLocks noChangeAspect="1"/>
          </p:cNvPicPr>
          <p:nvPr/>
        </p:nvPicPr>
        <p:blipFill>
          <a:blip r:embed="rId9"/>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hlinkClick r:id="rId10"/>
            <a:extLst>
              <a:ext uri="{FF2B5EF4-FFF2-40B4-BE49-F238E27FC236}">
                <a16:creationId xmlns:a16="http://schemas.microsoft.com/office/drawing/2014/main" id="{80F776D9-61B0-F7FF-5D05-4B46CC99656A}"/>
              </a:ext>
            </a:extLst>
          </p:cNvPr>
          <p:cNvPicPr>
            <a:picLocks noChangeAspect="1"/>
          </p:cNvPicPr>
          <p:nvPr/>
        </p:nvPicPr>
        <p:blipFill>
          <a:blip r:embed="rId11"/>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hlinkClick r:id="rId12"/>
            <a:extLst>
              <a:ext uri="{FF2B5EF4-FFF2-40B4-BE49-F238E27FC236}">
                <a16:creationId xmlns:a16="http://schemas.microsoft.com/office/drawing/2014/main" id="{AD1E3637-E001-9B1E-29BB-C9BE77BD0ECD}"/>
              </a:ext>
            </a:extLst>
          </p:cNvPr>
          <p:cNvPicPr>
            <a:picLocks noChangeAspect="1"/>
          </p:cNvPicPr>
          <p:nvPr/>
        </p:nvPicPr>
        <p:blipFill>
          <a:blip r:embed="rId13"/>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847090" y="2529084"/>
            <a:ext cx="7591806" cy="1174815"/>
          </a:xfrm>
        </p:spPr>
        <p:txBody>
          <a:bodyPr vert="horz" lIns="91440" tIns="45720" rIns="91440" bIns="45720" rtlCol="0" anchor="b">
            <a:normAutofit/>
          </a:bodyPr>
          <a:lstStyle/>
          <a:p>
            <a:pPr algn="ctr" defTabSz="914400"/>
            <a:r>
              <a:rPr lang="pt-BR" sz="4400" b="1" dirty="0"/>
              <a:t>Comparativo de Investimentos</a:t>
            </a:r>
            <a:endParaRPr lang="en-US" sz="66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460094" y="14689"/>
            <a:ext cx="8437943" cy="499430"/>
          </a:xfrm>
        </p:spPr>
        <p:txBody>
          <a:bodyPr anchor="ctr">
            <a:noAutofit/>
          </a:bodyPr>
          <a:lstStyle/>
          <a:p>
            <a:pPr algn="ctr"/>
            <a:r>
              <a:rPr lang="pt-BR" sz="3200" b="1" dirty="0"/>
              <a:t>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1569611223"/>
              </p:ext>
            </p:extLst>
          </p:nvPr>
        </p:nvGraphicFramePr>
        <p:xfrm>
          <a:off x="243068" y="430882"/>
          <a:ext cx="8692588" cy="6253429"/>
        </p:xfrm>
        <a:graphic>
          <a:graphicData uri="http://schemas.openxmlformats.org/drawingml/2006/table">
            <a:tbl>
              <a:tblPr firstRow="1" bandRow="1">
                <a:tableStyleId>{5C22544A-7EE6-4342-B048-85BDC9FD1C3A}</a:tableStyleId>
              </a:tblPr>
              <a:tblGrid>
                <a:gridCol w="2392129">
                  <a:extLst>
                    <a:ext uri="{9D8B030D-6E8A-4147-A177-3AD203B41FA5}">
                      <a16:colId xmlns:a16="http://schemas.microsoft.com/office/drawing/2014/main" val="3410125438"/>
                    </a:ext>
                  </a:extLst>
                </a:gridCol>
                <a:gridCol w="2549085">
                  <a:extLst>
                    <a:ext uri="{9D8B030D-6E8A-4147-A177-3AD203B41FA5}">
                      <a16:colId xmlns:a16="http://schemas.microsoft.com/office/drawing/2014/main" val="2530009532"/>
                    </a:ext>
                  </a:extLst>
                </a:gridCol>
                <a:gridCol w="1899424">
                  <a:extLst>
                    <a:ext uri="{9D8B030D-6E8A-4147-A177-3AD203B41FA5}">
                      <a16:colId xmlns:a16="http://schemas.microsoft.com/office/drawing/2014/main" val="35371995"/>
                    </a:ext>
                  </a:extLst>
                </a:gridCol>
                <a:gridCol w="1851950">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r>
                        <a:rPr lang="pt-BR" sz="1400" b="1" dirty="0"/>
                        <a:t>TASY</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900" b="1" kern="1200" dirty="0">
                          <a:solidFill>
                            <a:schemeClr val="lt1"/>
                          </a:solidFill>
                          <a:latin typeface="Arial" panose="020B0604020202020204" pitchFamily="34" charset="0"/>
                          <a:ea typeface="+mn-ea"/>
                          <a:cs typeface="+mn-cs"/>
                        </a:rPr>
                        <a:t>C</a:t>
                      </a:r>
                      <a:r>
                        <a:rPr lang="pt-BR" altLang="pt-BR" sz="900" b="1" dirty="0">
                          <a:latin typeface="Arial" panose="020B0604020202020204" pitchFamily="34" charset="0"/>
                        </a:rPr>
                        <a:t>DU (Cessão de Direito de Uso)</a:t>
                      </a:r>
                      <a:endParaRPr lang="pt-BR" sz="9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marL="0" algn="r" defTabSz="685800" rtl="0" eaLnBrk="1" latinLnBrk="0" hangingPunct="1"/>
                      <a:r>
                        <a:rPr lang="pt-BR" sz="1300" b="1" kern="1200" dirty="0">
                          <a:solidFill>
                            <a:schemeClr val="dk1"/>
                          </a:solidFill>
                          <a:latin typeface="+mn-lt"/>
                          <a:ea typeface="+mn-ea"/>
                          <a:cs typeface="+mn-cs"/>
                        </a:rPr>
                        <a:t>Descrição</a:t>
                      </a:r>
                    </a:p>
                  </a:txBody>
                  <a:tcPr/>
                </a:tc>
                <a:tc>
                  <a:txBody>
                    <a:bodyPr/>
                    <a:lstStyle/>
                    <a:p>
                      <a:pPr algn="r"/>
                      <a:r>
                        <a:rPr lang="pt-BR" sz="1300" b="1" dirty="0"/>
                        <a:t>Valor</a:t>
                      </a:r>
                    </a:p>
                  </a:txBody>
                  <a:tcPr/>
                </a:tc>
                <a:tc>
                  <a:txBody>
                    <a:bodyPr/>
                    <a:lstStyle/>
                    <a:p>
                      <a:pPr marL="0" algn="r" defTabSz="685800" rtl="0" eaLnBrk="1" latinLnBrk="0" hangingPunct="1"/>
                      <a:r>
                        <a:rPr lang="pt-BR" sz="1300" b="1" kern="1200" dirty="0">
                          <a:solidFill>
                            <a:schemeClr val="dk1"/>
                          </a:solidFill>
                          <a:latin typeface="+mn-lt"/>
                          <a:ea typeface="+mn-ea"/>
                          <a:cs typeface="+mn-cs"/>
                        </a:rPr>
                        <a:t>Valor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Valor</a:t>
                      </a:r>
                    </a:p>
                  </a:txBody>
                  <a:tcPr anchor="b"/>
                </a:tc>
                <a:extLst>
                  <a:ext uri="{0D108BD9-81ED-4DB2-BD59-A6C34878D82A}">
                    <a16:rowId xmlns:a16="http://schemas.microsoft.com/office/drawing/2014/main" val="4117667526"/>
                  </a:ext>
                </a:extLst>
              </a:tr>
              <a:tr h="372294">
                <a:tc>
                  <a:txBody>
                    <a:bodyPr/>
                    <a:lstStyle/>
                    <a:p>
                      <a:pPr algn="r"/>
                      <a:r>
                        <a:rPr lang="pt-BR" sz="1300" b="1" kern="1200" dirty="0">
                          <a:solidFill>
                            <a:schemeClr val="tx1"/>
                          </a:solidFill>
                          <a:latin typeface="+mn-lt"/>
                          <a:ea typeface="+mn-ea"/>
                          <a:cs typeface="+mn-cs"/>
                        </a:rPr>
                        <a:t>Tempo de Implantação e valor:</a:t>
                      </a:r>
                      <a:endParaRPr lang="pt-BR" sz="13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22,5 meses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 ano, 10 meses e 15 dias)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e 4,5 meses (4 meses e 15 dias -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a:t>
                      </a:r>
                      <a:r>
                        <a:rPr lang="pt-BR" sz="1200" b="1" kern="1200" dirty="0">
                          <a:solidFill>
                            <a:schemeClr val="tx2">
                              <a:lumMod val="75000"/>
                              <a:lumOff val="25000"/>
                            </a:schemeClr>
                          </a:solidFill>
                          <a:latin typeface="+mn-lt"/>
                          <a:ea typeface="+mn-ea"/>
                          <a:cs typeface="+mn-cs"/>
                        </a:rPr>
                        <a:t>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R$ 1.128.314,40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18 meses (1 ano e meio)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002060"/>
                          </a:solidFill>
                          <a:latin typeface="+mn-lt"/>
                          <a:ea typeface="+mn-ea"/>
                          <a:cs typeface="+mn-cs"/>
                        </a:rPr>
                        <a:t>(Implantação e transferência de tecnologia)</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1052471548"/>
                  </a:ext>
                </a:extLst>
              </a:tr>
              <a:tr h="492586">
                <a:tc>
                  <a:txBody>
                    <a:bodyPr/>
                    <a:lstStyle/>
                    <a:p>
                      <a:pPr marL="0" algn="r" defTabSz="685800" rtl="0" eaLnBrk="1" latinLnBrk="0" hangingPunct="1"/>
                      <a:r>
                        <a:rPr lang="pt-BR" sz="1300" b="1" kern="1200" dirty="0">
                          <a:solidFill>
                            <a:schemeClr val="dk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A combinar.</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R$ 319.445,52</a:t>
                      </a:r>
                    </a:p>
                  </a:txBody>
                  <a:tcPr anchor="b"/>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de  implantação, mais licenças: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1.917.735,40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chemeClr val="tx1"/>
                          </a:solidFill>
                          <a:latin typeface="+mn-lt"/>
                          <a:ea typeface="+mn-ea"/>
                          <a:cs typeface="+mn-cs"/>
                        </a:rPr>
                        <a:t>R$ 1.917.735,40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R$ 1.521.180,00 (licença C.D.U)</a:t>
                      </a:r>
                      <a:r>
                        <a:rPr lang="pt-BR" sz="1300" b="0"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R$ 3.438.915,40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0" kern="1200" dirty="0">
                          <a:solidFill>
                            <a:srgbClr val="FF0000"/>
                          </a:solidFill>
                          <a:latin typeface="+mn-lt"/>
                          <a:ea typeface="+mn-ea"/>
                          <a:cs typeface="+mn-cs"/>
                        </a:rPr>
                        <a:t>R$ 843,600,00 (licença)</a:t>
                      </a:r>
                      <a:r>
                        <a:rPr lang="pt-BR" sz="13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R$ 5.750.019,29</a:t>
                      </a:r>
                    </a:p>
                  </a:txBody>
                  <a:tcPr anchor="b"/>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R$ 123.000,00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R$ 79.200,00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rgbClr val="002060"/>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R$ 53.340,00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Salários/mês</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800" b="1" kern="1200" dirty="0">
                          <a:solidFill>
                            <a:srgbClr val="002060"/>
                          </a:solidFill>
                          <a:latin typeface="+mn-lt"/>
                          <a:ea typeface="+mn-ea"/>
                          <a:cs typeface="+mn-cs"/>
                        </a:rPr>
                        <a:t>1x20.000,00, 6x5.000,00, 1x3.000,00</a:t>
                      </a:r>
                    </a:p>
                  </a:txBody>
                  <a:tcPr anchor="b"/>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total da manutenção a cada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R$ 1.476.000 ,00 (L.U.T</a:t>
                      </a:r>
                      <a:r>
                        <a:rPr lang="pt-BR" sz="13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R$ 950.400,00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Salários/ano</a:t>
                      </a:r>
                    </a:p>
                  </a:txBody>
                  <a:tcPr anchor="b"/>
                </a:tc>
                <a:extLst>
                  <a:ext uri="{0D108BD9-81ED-4DB2-BD59-A6C34878D82A}">
                    <a16:rowId xmlns:a16="http://schemas.microsoft.com/office/drawing/2014/main" val="3110679299"/>
                  </a:ext>
                </a:extLst>
              </a:tr>
              <a:tr h="36315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Valor acumulado em  manutenção, “pós implantação”,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R$ 2.952.000,00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R$ 1.900.800,00 (C.D.U)</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Salários/2 anos</a:t>
                      </a:r>
                    </a:p>
                  </a:txBody>
                  <a:tcPr anchor="b"/>
                </a:tc>
                <a:extLst>
                  <a:ext uri="{0D108BD9-81ED-4DB2-BD59-A6C34878D82A}">
                    <a16:rowId xmlns:a16="http://schemas.microsoft.com/office/drawing/2014/main" val="3960757830"/>
                  </a:ext>
                </a:extLst>
              </a:tr>
            </a:tbl>
          </a:graphicData>
        </a:graphic>
      </p:graphicFrame>
      <p:sp>
        <p:nvSpPr>
          <p:cNvPr id="6" name="Seta: para a Direita 5">
            <a:extLst>
              <a:ext uri="{FF2B5EF4-FFF2-40B4-BE49-F238E27FC236}">
                <a16:creationId xmlns:a16="http://schemas.microsoft.com/office/drawing/2014/main" id="{8AC08090-2537-CA11-7190-76BA55F277FF}"/>
              </a:ext>
            </a:extLst>
          </p:cNvPr>
          <p:cNvSpPr/>
          <p:nvPr/>
        </p:nvSpPr>
        <p:spPr>
          <a:xfrm>
            <a:off x="7025833" y="5092861"/>
            <a:ext cx="104172"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37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0" y="157301"/>
            <a:ext cx="8437943" cy="376710"/>
          </a:xfrm>
        </p:spPr>
        <p:txBody>
          <a:bodyPr anchor="ctr">
            <a:noAutofit/>
          </a:bodyPr>
          <a:lstStyle/>
          <a:p>
            <a:pPr algn="ctr"/>
            <a:r>
              <a:rPr lang="pt-BR" sz="3200" b="1" dirty="0"/>
              <a:t>Nuvem</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1854557043"/>
              </p:ext>
            </p:extLst>
          </p:nvPr>
        </p:nvGraphicFramePr>
        <p:xfrm>
          <a:off x="208344" y="607967"/>
          <a:ext cx="8762036" cy="590989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20173">
                  <a:extLst>
                    <a:ext uri="{9D8B030D-6E8A-4147-A177-3AD203B41FA5}">
                      <a16:colId xmlns:a16="http://schemas.microsoft.com/office/drawing/2014/main" val="3106063384"/>
                    </a:ext>
                  </a:extLst>
                </a:gridCol>
                <a:gridCol w="1493134">
                  <a:extLst>
                    <a:ext uri="{9D8B030D-6E8A-4147-A177-3AD203B41FA5}">
                      <a16:colId xmlns:a16="http://schemas.microsoft.com/office/drawing/2014/main" val="2542335714"/>
                    </a:ext>
                  </a:extLst>
                </a:gridCol>
              </a:tblGrid>
              <a:tr h="198327">
                <a:tc>
                  <a:txBody>
                    <a:bodyPr/>
                    <a:lstStyle/>
                    <a:p>
                      <a:endParaRPr lang="pt-BR" sz="1300" dirty="0"/>
                    </a:p>
                  </a:txBody>
                  <a:tcPr/>
                </a:tc>
                <a:tc gridSpan="3">
                  <a:txBody>
                    <a:bodyPr/>
                    <a:lstStyle/>
                    <a:p>
                      <a:pPr algn="ctr"/>
                      <a:endParaRPr lang="pt-BR" sz="1300" b="1" dirty="0"/>
                    </a:p>
                    <a:p>
                      <a:pPr algn="ctr"/>
                      <a:r>
                        <a:rPr lang="pt-BR" sz="1300" b="1" dirty="0"/>
                        <a:t>TASY/Oracle</a:t>
                      </a:r>
                      <a:endParaRPr lang="pt-BR" sz="13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dirty="0"/>
                        <a:t>MV</a:t>
                      </a:r>
                      <a:endParaRPr lang="pt-BR" sz="1300" dirty="0"/>
                    </a:p>
                  </a:txBody>
                  <a:tcPr anchor="b"/>
                </a:tc>
                <a:tc>
                  <a:txBody>
                    <a:bodyPr/>
                    <a:lstStyle/>
                    <a:p>
                      <a:pPr marL="0" algn="ctr" defTabSz="685800" rtl="0" eaLnBrk="1" latinLnBrk="0" hangingPunct="1"/>
                      <a:r>
                        <a:rPr lang="pt-BR" sz="1300" b="1" kern="1200" dirty="0" err="1">
                          <a:solidFill>
                            <a:schemeClr val="lt1"/>
                          </a:solidFill>
                          <a:latin typeface="+mn-lt"/>
                          <a:ea typeface="+mn-ea"/>
                          <a:cs typeface="+mn-cs"/>
                        </a:rPr>
                        <a:t>AGHUse</a:t>
                      </a:r>
                      <a:r>
                        <a:rPr lang="pt-BR" sz="13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200" b="1" dirty="0"/>
                        <a:t>Descrição</a:t>
                      </a:r>
                    </a:p>
                  </a:txBody>
                  <a:tcPr anchor="b"/>
                </a:tc>
                <a:tc>
                  <a:txBody>
                    <a:bodyPr/>
                    <a:lstStyle/>
                    <a:p>
                      <a:pPr algn="ctr"/>
                      <a:r>
                        <a:rPr lang="pt-BR" sz="1300" b="1" dirty="0" err="1"/>
                        <a:t>OnP</a:t>
                      </a:r>
                      <a:endParaRPr lang="pt-BR" sz="1300" b="1" dirty="0"/>
                    </a:p>
                  </a:txBody>
                  <a:tcPr anchor="b"/>
                </a:tc>
                <a:tc>
                  <a:txBody>
                    <a:bodyPr/>
                    <a:lstStyle/>
                    <a:p>
                      <a:pPr algn="ctr"/>
                      <a:r>
                        <a:rPr lang="pt-BR" sz="1300" b="1" dirty="0" err="1"/>
                        <a:t>OnP+Cloud</a:t>
                      </a:r>
                      <a:endParaRPr lang="pt-BR" sz="1300" b="1" dirty="0"/>
                    </a:p>
                  </a:txBody>
                  <a:tcPr anchor="b"/>
                </a:tc>
                <a:tc>
                  <a:txBody>
                    <a:bodyPr/>
                    <a:lstStyle/>
                    <a:p>
                      <a:pPr algn="ctr"/>
                      <a:r>
                        <a:rPr lang="pt-BR" sz="1300" b="1" dirty="0"/>
                        <a:t>Full Cloud </a:t>
                      </a:r>
                      <a:r>
                        <a:rPr lang="pt-BR" sz="1300" b="1" dirty="0" err="1"/>
                        <a:t>Tasy</a:t>
                      </a:r>
                      <a:r>
                        <a:rPr lang="pt-BR" sz="1300" b="1" dirty="0"/>
                        <a:t>/Oracle</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rgbClr val="FF0000"/>
                          </a:solidFill>
                          <a:latin typeface="+mn-lt"/>
                          <a:ea typeface="+mn-ea"/>
                          <a:cs typeface="+mn-cs"/>
                        </a:rPr>
                        <a:t>Não Informado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dk1"/>
                          </a:solidFill>
                          <a:latin typeface="+mn-lt"/>
                          <a:ea typeface="+mn-ea"/>
                          <a:cs typeface="+mn-cs"/>
                        </a:rPr>
                        <a:t>Full Cloud Sonda</a:t>
                      </a:r>
                    </a:p>
                  </a:txBody>
                  <a:tcPr anchor="b"/>
                </a:tc>
                <a:extLst>
                  <a:ext uri="{0D108BD9-81ED-4DB2-BD59-A6C34878D82A}">
                    <a16:rowId xmlns:a16="http://schemas.microsoft.com/office/drawing/2014/main" val="1052471548"/>
                  </a:ext>
                </a:extLst>
              </a:tr>
              <a:tr h="496191">
                <a:tc>
                  <a:txBody>
                    <a:bodyPr/>
                    <a:lstStyle/>
                    <a:p>
                      <a:pPr algn="r"/>
                      <a:r>
                        <a:rPr lang="pt-BR" sz="1200" b="1" kern="1200" dirty="0">
                          <a:solidFill>
                            <a:schemeClr val="tx1"/>
                          </a:solidFill>
                          <a:latin typeface="+mn-lt"/>
                          <a:ea typeface="+mn-ea"/>
                          <a:cs typeface="+mn-cs"/>
                        </a:rPr>
                        <a:t>Implantação e demais:</a:t>
                      </a:r>
                      <a:endParaRPr lang="pt-BR" sz="1200" b="1" dirty="0">
                        <a:solidFill>
                          <a:schemeClr val="tx1"/>
                        </a:solidFill>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R$ 3.117.391,92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R$ 411.767,64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R$ 2.556.947,53</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R$ 450.683,04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R$ 396.051,63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R$ 415.854,21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R$ 28.087,08</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200" b="1" kern="1200" dirty="0">
                          <a:solidFill>
                            <a:schemeClr val="tx1"/>
                          </a:solidFill>
                          <a:latin typeface="+mn-lt"/>
                          <a:ea typeface="+mn-ea"/>
                          <a:cs typeface="+mn-cs"/>
                        </a:rPr>
                        <a:t>Mensalidade da Infraestrutura:</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200" b="1" kern="1200" dirty="0">
                          <a:solidFill>
                            <a:schemeClr val="tx2">
                              <a:lumMod val="75000"/>
                              <a:lumOff val="25000"/>
                            </a:schemeClr>
                          </a:solidFill>
                          <a:latin typeface="+mn-lt"/>
                          <a:ea typeface="+mn-ea"/>
                          <a:cs typeface="+mn-cs"/>
                        </a:rPr>
                        <a:t>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R$ 19.654,04</a:t>
                      </a:r>
                    </a:p>
                  </a:txBody>
                  <a:tcPr anchor="b"/>
                </a:tc>
                <a:extLst>
                  <a:ext uri="{0D108BD9-81ED-4DB2-BD59-A6C34878D82A}">
                    <a16:rowId xmlns:a16="http://schemas.microsoft.com/office/drawing/2014/main" val="3753639003"/>
                  </a:ext>
                </a:extLst>
              </a:tr>
              <a:tr h="619434">
                <a:tc>
                  <a:txBody>
                    <a:bodyPr/>
                    <a:lstStyle/>
                    <a:p>
                      <a:pPr marL="0" algn="r" defTabSz="685800" rtl="0" eaLnBrk="1" latinLnBrk="0" hangingPunct="1"/>
                      <a:r>
                        <a:rPr lang="pt-BR" sz="1200" b="1" kern="1200" dirty="0">
                          <a:solidFill>
                            <a:schemeClr val="tx1"/>
                          </a:solidFill>
                          <a:latin typeface="+mn-lt"/>
                          <a:ea typeface="+mn-ea"/>
                          <a:cs typeface="+mn-cs"/>
                        </a:rPr>
                        <a:t>Mensalidade Serviços Gerenciados: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R$ 5.473,68</a:t>
                      </a:r>
                    </a:p>
                  </a:txBody>
                  <a:tcPr anchor="b"/>
                </a:tc>
                <a:extLst>
                  <a:ext uri="{0D108BD9-81ED-4DB2-BD59-A6C34878D82A}">
                    <a16:rowId xmlns:a16="http://schemas.microsoft.com/office/drawing/2014/main" val="2304447189"/>
                  </a:ext>
                </a:extLst>
              </a:tr>
              <a:tr h="496191">
                <a:tc>
                  <a:txBody>
                    <a:bodyPr/>
                    <a:lstStyle/>
                    <a:p>
                      <a:pPr algn="r"/>
                      <a:r>
                        <a:rPr lang="pt-BR" sz="1200" b="1" kern="1200" dirty="0">
                          <a:solidFill>
                            <a:schemeClr val="tx1"/>
                          </a:solidFill>
                          <a:latin typeface="+mn-lt"/>
                          <a:ea typeface="+mn-ea"/>
                          <a:cs typeface="+mn-cs"/>
                        </a:rPr>
                        <a:t>Mensalidade Total:</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r>
                        <a:rPr lang="pt-BR" sz="1300" b="1" dirty="0">
                          <a:solidFill>
                            <a:schemeClr val="tx1"/>
                          </a:solidFill>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dirty="0">
                          <a:solidFill>
                            <a:schemeClr val="tx1"/>
                          </a:solidFill>
                        </a:rPr>
                        <a:t> </a:t>
                      </a:r>
                      <a:r>
                        <a:rPr lang="pt-BR" sz="1300" b="1" kern="1200" dirty="0">
                          <a:solidFill>
                            <a:schemeClr val="tx1"/>
                          </a:solidFill>
                          <a:latin typeface="+mn-lt"/>
                          <a:ea typeface="+mn-ea"/>
                          <a:cs typeface="+mn-cs"/>
                        </a:rPr>
                        <a:t>(2º ano</a:t>
                      </a:r>
                      <a:r>
                        <a:rPr lang="pt-BR" sz="1300" b="1" dirty="0">
                          <a:solidFill>
                            <a:schemeClr val="tx1"/>
                          </a:solidFill>
                        </a:rPr>
                        <a:t>)</a:t>
                      </a:r>
                      <a:endParaRPr lang="pt-BR" sz="1300" b="1" kern="1200" dirty="0">
                        <a:solidFill>
                          <a:schemeClr val="tx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a:t>
                      </a:r>
                      <a:r>
                        <a:rPr lang="pt-BR" sz="1200" b="1" kern="1200" dirty="0">
                          <a:solidFill>
                            <a:schemeClr val="tx2">
                              <a:lumMod val="75000"/>
                              <a:lumOff val="25000"/>
                            </a:schemeClr>
                          </a:solidFill>
                          <a:latin typeface="+mn-lt"/>
                          <a:ea typeface="+mn-ea"/>
                          <a:cs typeface="+mn-cs"/>
                        </a:rPr>
                        <a:t>R$ 37.556,92</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 </a:t>
                      </a: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R$ 33.004,30</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200" b="1" kern="1200" dirty="0">
                          <a:solidFill>
                            <a:schemeClr val="tx1"/>
                          </a:solidFill>
                          <a:latin typeface="+mn-lt"/>
                          <a:ea typeface="+mn-ea"/>
                          <a:cs typeface="+mn-cs"/>
                        </a:rPr>
                        <a:t>Valores acumulados em 24 meses/</a:t>
                      </a:r>
                    </a:p>
                    <a:p>
                      <a:pPr marL="0" indent="0" algn="r">
                        <a:buNone/>
                      </a:pPr>
                      <a:r>
                        <a:rPr lang="pt-BR" sz="1200" b="1" kern="1200" dirty="0">
                          <a:solidFill>
                            <a:schemeClr val="tx1"/>
                          </a:solidFill>
                          <a:latin typeface="+mn-lt"/>
                          <a:ea typeface="+mn-ea"/>
                          <a:cs typeface="+mn-cs"/>
                        </a:rPr>
                        <a:t>2 anos</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dirty="0">
                        <a:solidFill>
                          <a:schemeClr val="tx1"/>
                        </a:solidFill>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R$ 3.529.159,56</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R$ 3.007.630,57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R$ 811.905,84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R$ 603.065,28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R$ 631.152,36</a:t>
                      </a:r>
                    </a:p>
                  </a:txBody>
                  <a:tcPr anchor="b"/>
                </a:tc>
                <a:extLst>
                  <a:ext uri="{0D108BD9-81ED-4DB2-BD59-A6C34878D82A}">
                    <a16:rowId xmlns:a16="http://schemas.microsoft.com/office/drawing/2014/main" val="2803523279"/>
                  </a:ext>
                </a:extLst>
              </a:tr>
              <a:tr h="397489">
                <a:tc>
                  <a:txBody>
                    <a:bodyPr/>
                    <a:lstStyle/>
                    <a:p>
                      <a:pPr marL="0" indent="0" algn="r">
                        <a:buNone/>
                      </a:pPr>
                      <a:r>
                        <a:rPr lang="pt-BR" sz="1200" b="1" kern="1200" dirty="0">
                          <a:solidFill>
                            <a:schemeClr val="tx1"/>
                          </a:solidFill>
                          <a:latin typeface="+mn-lt"/>
                          <a:ea typeface="+mn-ea"/>
                          <a:cs typeface="+mn-cs"/>
                        </a:rPr>
                        <a:t>Valores acumulados em 60 meses/</a:t>
                      </a:r>
                    </a:p>
                    <a:p>
                      <a:pPr marL="0" indent="0" algn="r">
                        <a:buNone/>
                      </a:pPr>
                      <a:r>
                        <a:rPr lang="pt-BR" sz="1200" b="1" kern="1200" dirty="0">
                          <a:solidFill>
                            <a:schemeClr val="tx1"/>
                          </a:solidFill>
                          <a:latin typeface="+mn-lt"/>
                          <a:ea typeface="+mn-ea"/>
                          <a:cs typeface="+mn-cs"/>
                        </a:rPr>
                        <a:t> 5 anos: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R$ 4.352.694,84</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R$ 3.908.996,65</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300" b="1" kern="1200" dirty="0">
                          <a:solidFill>
                            <a:schemeClr val="tx2">
                              <a:lumMod val="75000"/>
                              <a:lumOff val="25000"/>
                            </a:schemeClr>
                          </a:solidFill>
                          <a:latin typeface="+mn-lt"/>
                          <a:ea typeface="+mn-ea"/>
                          <a:cs typeface="+mn-cs"/>
                        </a:rPr>
                        <a:t>R$ 2.059.468,47</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300" b="1" kern="1200" dirty="0">
                        <a:solidFill>
                          <a:schemeClr val="dk1"/>
                        </a:solidFill>
                        <a:latin typeface="+mn-lt"/>
                        <a:ea typeface="+mn-ea"/>
                        <a:cs typeface="+mn-cs"/>
                      </a:endParaRP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50" b="1" kern="1200" dirty="0">
                          <a:solidFill>
                            <a:schemeClr val="tx1"/>
                          </a:solidFill>
                          <a:latin typeface="+mn-lt"/>
                          <a:ea typeface="+mn-ea"/>
                          <a:cs typeface="+mn-cs"/>
                        </a:rPr>
                        <a:t>Nuvem: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R$ 301.532,64x5  +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bg2">
                              <a:lumMod val="50000"/>
                            </a:schemeClr>
                          </a:solidFill>
                          <a:latin typeface="+mn-lt"/>
                          <a:ea typeface="+mn-ea"/>
                          <a:cs typeface="+mn-cs"/>
                        </a:rPr>
                        <a:t>R$ 28.087,08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kern="1200" dirty="0">
                          <a:solidFill>
                            <a:schemeClr val="tx2">
                              <a:lumMod val="75000"/>
                              <a:lumOff val="25000"/>
                            </a:schemeClr>
                          </a:solidFill>
                          <a:latin typeface="+mn-lt"/>
                          <a:ea typeface="+mn-ea"/>
                          <a:cs typeface="+mn-cs"/>
                        </a:rPr>
                        <a:t>R$ 1.535.750,28</a:t>
                      </a:r>
                    </a:p>
                  </a:txBody>
                  <a:tcPr anchor="b"/>
                </a:tc>
                <a:extLst>
                  <a:ext uri="{0D108BD9-81ED-4DB2-BD59-A6C34878D82A}">
                    <a16:rowId xmlns:a16="http://schemas.microsoft.com/office/drawing/2014/main" val="2089041646"/>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a:xfrm>
            <a:off x="3028950" y="6517864"/>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extLst>
      <p:ext uri="{BB962C8B-B14F-4D97-AF65-F5344CB8AC3E}">
        <p14:creationId xmlns:p14="http://schemas.microsoft.com/office/powerpoint/2010/main" val="146053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A4A24653-8CD2-B41E-EE42-A611B54161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AB29D9-A52A-008A-8433-B9366F11A0BB}"/>
              </a:ext>
            </a:extLst>
          </p:cNvPr>
          <p:cNvSpPr>
            <a:spLocks noGrp="1"/>
          </p:cNvSpPr>
          <p:nvPr>
            <p:ph type="title"/>
          </p:nvPr>
        </p:nvSpPr>
        <p:spPr>
          <a:xfrm>
            <a:off x="144683" y="112061"/>
            <a:ext cx="8854633" cy="320147"/>
          </a:xfrm>
        </p:spPr>
        <p:txBody>
          <a:bodyPr anchor="ctr">
            <a:noAutofit/>
          </a:bodyPr>
          <a:lstStyle/>
          <a:p>
            <a:pPr algn="ctr"/>
            <a:r>
              <a:rPr lang="pt-BR" sz="2400" b="1" dirty="0"/>
              <a:t>Investimentos: Front Office e Nuvem </a:t>
            </a:r>
            <a:r>
              <a:rPr lang="pt-BR" sz="1050" b="1" dirty="0"/>
              <a:t>(Software + Nuvem(Cloud) + Servidores + Bancos de Dados)</a:t>
            </a:r>
          </a:p>
        </p:txBody>
      </p:sp>
      <p:graphicFrame>
        <p:nvGraphicFramePr>
          <p:cNvPr id="7" name="Tabela 6">
            <a:extLst>
              <a:ext uri="{FF2B5EF4-FFF2-40B4-BE49-F238E27FC236}">
                <a16:creationId xmlns:a16="http://schemas.microsoft.com/office/drawing/2014/main" id="{17856EAE-B26B-63FF-77BC-5FCC1B0D78D2}"/>
              </a:ext>
            </a:extLst>
          </p:cNvPr>
          <p:cNvGraphicFramePr>
            <a:graphicFrameLocks noGrp="1"/>
          </p:cNvGraphicFramePr>
          <p:nvPr>
            <p:extLst>
              <p:ext uri="{D42A27DB-BD31-4B8C-83A1-F6EECF244321}">
                <p14:modId xmlns:p14="http://schemas.microsoft.com/office/powerpoint/2010/main" val="1423175960"/>
              </p:ext>
            </p:extLst>
          </p:nvPr>
        </p:nvGraphicFramePr>
        <p:xfrm>
          <a:off x="69451" y="409058"/>
          <a:ext cx="8999316" cy="6410595"/>
        </p:xfrm>
        <a:graphic>
          <a:graphicData uri="http://schemas.openxmlformats.org/drawingml/2006/table">
            <a:tbl>
              <a:tblPr firstRow="1" bandRow="1">
                <a:tableStyleId>{5C22544A-7EE6-4342-B048-85BDC9FD1C3A}</a:tableStyleId>
              </a:tblPr>
              <a:tblGrid>
                <a:gridCol w="1292521">
                  <a:extLst>
                    <a:ext uri="{9D8B030D-6E8A-4147-A177-3AD203B41FA5}">
                      <a16:colId xmlns:a16="http://schemas.microsoft.com/office/drawing/2014/main" val="2135881087"/>
                    </a:ext>
                  </a:extLst>
                </a:gridCol>
                <a:gridCol w="3345267">
                  <a:extLst>
                    <a:ext uri="{9D8B030D-6E8A-4147-A177-3AD203B41FA5}">
                      <a16:colId xmlns:a16="http://schemas.microsoft.com/office/drawing/2014/main" val="1661661941"/>
                    </a:ext>
                  </a:extLst>
                </a:gridCol>
                <a:gridCol w="1613399">
                  <a:extLst>
                    <a:ext uri="{9D8B030D-6E8A-4147-A177-3AD203B41FA5}">
                      <a16:colId xmlns:a16="http://schemas.microsoft.com/office/drawing/2014/main" val="3106063384"/>
                    </a:ext>
                  </a:extLst>
                </a:gridCol>
                <a:gridCol w="2748129">
                  <a:extLst>
                    <a:ext uri="{9D8B030D-6E8A-4147-A177-3AD203B41FA5}">
                      <a16:colId xmlns:a16="http://schemas.microsoft.com/office/drawing/2014/main" val="2542335714"/>
                    </a:ext>
                  </a:extLst>
                </a:gridCol>
              </a:tblGrid>
              <a:tr h="709321">
                <a:tc>
                  <a:txBody>
                    <a:bodyPr/>
                    <a:lstStyle/>
                    <a:p>
                      <a:r>
                        <a:rPr lang="pt-BR" sz="1050" dirty="0"/>
                        <a:t>Front Office  (FO )</a:t>
                      </a:r>
                    </a:p>
                    <a:p>
                      <a:r>
                        <a:rPr lang="pt-BR" sz="1050" dirty="0"/>
                        <a:t>e Cloud </a:t>
                      </a:r>
                      <a:r>
                        <a:rPr lang="pt-BR" sz="1050" dirty="0" err="1"/>
                        <a:t>Computing</a:t>
                      </a:r>
                      <a:endParaRPr lang="pt-BR" sz="1050" dirty="0"/>
                    </a:p>
                  </a:txBody>
                  <a:tcPr anchor="b"/>
                </a:tc>
                <a:tc>
                  <a:txBody>
                    <a:bodyPr/>
                    <a:lstStyle/>
                    <a:p>
                      <a:pPr algn="ctr"/>
                      <a:r>
                        <a:rPr lang="pt-BR" sz="1800" b="1" dirty="0"/>
                        <a:t>TASY</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LUT (Licença de Uso Temporário</a:t>
                      </a:r>
                    </a:p>
                    <a:p>
                      <a:pPr algn="ctr" eaLnBrk="0" fontAlgn="base" hangingPunct="0">
                        <a:spcBef>
                          <a:spcPct val="0"/>
                        </a:spcBef>
                        <a:spcAft>
                          <a:spcPct val="0"/>
                        </a:spcAft>
                        <a:buFontTx/>
                        <a:buNone/>
                      </a:pPr>
                      <a:r>
                        <a:rPr lang="pt-BR" altLang="pt-BR" sz="1050" b="1" kern="1200" dirty="0">
                          <a:solidFill>
                            <a:schemeClr val="lt1"/>
                          </a:solidFill>
                          <a:latin typeface="Arial" panose="020B0604020202020204" pitchFamily="34" charset="0"/>
                          <a:ea typeface="+mn-ea"/>
                          <a:cs typeface="+mn-cs"/>
                        </a:rPr>
                        <a:t>C</a:t>
                      </a:r>
                      <a:r>
                        <a:rPr lang="pt-BR" altLang="pt-BR" sz="1050" b="1" dirty="0">
                          <a:latin typeface="Arial" panose="020B0604020202020204" pitchFamily="34" charset="0"/>
                        </a:rPr>
                        <a:t>DU (Cessão de Direito de Uso)</a:t>
                      </a:r>
                      <a:endParaRPr lang="pt-BR" sz="1050" dirty="0"/>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MV</a:t>
                      </a:r>
                      <a:endParaRPr lang="pt-BR" sz="105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900" b="1" dirty="0"/>
                        <a:t>N.I. = Não Informado</a:t>
                      </a:r>
                      <a:endParaRPr lang="pt-BR" sz="900" dirty="0"/>
                    </a:p>
                  </a:txBody>
                  <a:tcPr anchor="b"/>
                </a:tc>
                <a:tc>
                  <a:txBody>
                    <a:bodyPr/>
                    <a:lstStyle/>
                    <a:p>
                      <a:pPr marL="0" algn="ctr" defTabSz="685800" rtl="0" eaLnBrk="1" latinLnBrk="0" hangingPunct="1"/>
                      <a:r>
                        <a:rPr lang="pt-BR" sz="1800" b="1" kern="1200" dirty="0" err="1">
                          <a:solidFill>
                            <a:schemeClr val="lt1"/>
                          </a:solidFill>
                          <a:latin typeface="+mn-lt"/>
                          <a:ea typeface="+mn-ea"/>
                          <a:cs typeface="+mn-cs"/>
                        </a:rPr>
                        <a:t>AGHUse</a:t>
                      </a:r>
                      <a:r>
                        <a:rPr lang="pt-BR" sz="18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465447">
                <a:tc>
                  <a:txBody>
                    <a:bodyPr/>
                    <a:lstStyle/>
                    <a:p>
                      <a:pPr algn="r"/>
                      <a:r>
                        <a:rPr lang="pt-BR" sz="1000" b="1" kern="1200" dirty="0">
                          <a:solidFill>
                            <a:schemeClr val="tx1"/>
                          </a:solidFill>
                          <a:latin typeface="+mn-lt"/>
                          <a:ea typeface="+mn-ea"/>
                          <a:cs typeface="+mn-cs"/>
                        </a:rPr>
                        <a:t>Tempo de Implantação e valor:</a:t>
                      </a:r>
                      <a:endParaRPr lang="pt-BR" sz="10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22,5 meses (1 ano, 10 meses e 15 dias)  e 4,5 meses (4 meses e 15 dias -gerenciamento/ paralelo).                                            </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R$ 1.917.735,40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10 meses</a:t>
                      </a:r>
                      <a:endParaRPr lang="pt-BR" sz="105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 </a:t>
                      </a:r>
                      <a:r>
                        <a:rPr lang="pt-BR" sz="1200" b="1" u="sng" kern="1200" dirty="0">
                          <a:solidFill>
                            <a:schemeClr val="tx2">
                              <a:lumMod val="75000"/>
                              <a:lumOff val="25000"/>
                            </a:schemeClr>
                          </a:solidFill>
                          <a:latin typeface="+mn-lt"/>
                          <a:ea typeface="+mn-ea"/>
                          <a:cs typeface="+mn-cs"/>
                        </a:rPr>
                        <a:t>R$ 1.128.314,40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18 meses (1 ano e meio) </a:t>
                      </a:r>
                      <a:r>
                        <a:rPr lang="pt-BR" sz="700" b="1" kern="1200" dirty="0">
                          <a:solidFill>
                            <a:schemeClr val="tx1"/>
                          </a:solidFill>
                          <a:latin typeface="+mn-lt"/>
                          <a:ea typeface="+mn-ea"/>
                          <a:cs typeface="+mn-cs"/>
                        </a:rPr>
                        <a:t>(Implantação e transferência de tecnologia)</a:t>
                      </a:r>
                      <a:r>
                        <a:rPr lang="pt-BR" sz="10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a:t>
                      </a:r>
                      <a:r>
                        <a:rPr lang="pt-BR" sz="1000" b="1" kern="1200" dirty="0">
                          <a:solidFill>
                            <a:srgbClr val="002060"/>
                          </a:solidFill>
                          <a:latin typeface="+mn-lt"/>
                          <a:ea typeface="+mn-ea"/>
                          <a:cs typeface="+mn-cs"/>
                        </a:rPr>
                        <a:t>R$ </a:t>
                      </a:r>
                      <a:r>
                        <a:rPr lang="pt-BR" sz="1200" b="1" u="sng" kern="1200" dirty="0">
                          <a:solidFill>
                            <a:schemeClr val="tx2">
                              <a:lumMod val="75000"/>
                              <a:lumOff val="25000"/>
                            </a:schemeClr>
                          </a:solidFill>
                          <a:latin typeface="+mn-lt"/>
                          <a:ea typeface="+mn-ea"/>
                          <a:cs typeface="+mn-cs"/>
                        </a:rPr>
                        <a:t>5.778.106,37</a:t>
                      </a:r>
                      <a:endParaRPr lang="pt-BR" sz="1000" b="1" kern="1200" dirty="0">
                        <a:solidFill>
                          <a:srgbClr val="002060"/>
                        </a:solidFill>
                        <a:latin typeface="+mn-lt"/>
                        <a:ea typeface="+mn-ea"/>
                        <a:cs typeface="+mn-cs"/>
                      </a:endParaRPr>
                    </a:p>
                  </a:txBody>
                  <a:tcPr anchor="b"/>
                </a:tc>
                <a:extLst>
                  <a:ext uri="{0D108BD9-81ED-4DB2-BD59-A6C34878D82A}">
                    <a16:rowId xmlns:a16="http://schemas.microsoft.com/office/drawing/2014/main" val="3151756080"/>
                  </a:ext>
                </a:extLst>
              </a:tr>
              <a:tr h="0">
                <a:tc>
                  <a:txBody>
                    <a:bodyPr/>
                    <a:lstStyle/>
                    <a:p>
                      <a:pPr marL="0" algn="r" defTabSz="685800" rtl="0" eaLnBrk="1" latinLnBrk="0" hangingPunct="1"/>
                      <a:r>
                        <a:rPr lang="pt-BR" sz="1000" b="1" kern="1200" dirty="0">
                          <a:solidFill>
                            <a:schemeClr val="tx1"/>
                          </a:solidFill>
                          <a:latin typeface="+mn-lt"/>
                          <a:ea typeface="+mn-ea"/>
                          <a:cs typeface="+mn-cs"/>
                        </a:rPr>
                        <a:t>Mensalidade da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A combinar  FO +  Nuvem</a:t>
                      </a:r>
                      <a:r>
                        <a:rPr lang="pt-BR" sz="1200" b="1" u="sng" kern="1200" dirty="0">
                          <a:solidFill>
                            <a:schemeClr val="tx2">
                              <a:lumMod val="75000"/>
                              <a:lumOff val="25000"/>
                            </a:schemeClr>
                          </a:solidFill>
                          <a:latin typeface="+mn-lt"/>
                          <a:ea typeface="+mn-ea"/>
                          <a:cs typeface="+mn-cs"/>
                        </a:rPr>
                        <a:t>: R$ 33.004,30 </a:t>
                      </a:r>
                      <a:r>
                        <a:rPr lang="pt-BR" sz="1000" b="1" kern="1200" dirty="0">
                          <a:solidFill>
                            <a:schemeClr val="tx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R$ 34.654,52 </a:t>
                      </a:r>
                      <a:r>
                        <a:rPr lang="pt-BR" sz="1000" b="1" kern="1200" dirty="0">
                          <a:solidFill>
                            <a:schemeClr val="tx1"/>
                          </a:solidFill>
                          <a:latin typeface="+mn-lt"/>
                          <a:ea typeface="+mn-ea"/>
                          <a:cs typeface="+mn-cs"/>
                        </a:rPr>
                        <a:t>(2º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25.127,72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a:t>
                      </a:r>
                      <a:r>
                        <a:rPr lang="pt-BR" sz="1000" b="1" kern="1200" dirty="0">
                          <a:solidFill>
                            <a:schemeClr val="tx1"/>
                          </a:solidFill>
                          <a:latin typeface="+mn-lt"/>
                          <a:ea typeface="+mn-ea"/>
                          <a:cs typeface="+mn-cs"/>
                        </a:rPr>
                        <a:t> </a:t>
                      </a:r>
                      <a:r>
                        <a:rPr lang="pt-BR" sz="1000" b="1" kern="1200" dirty="0">
                          <a:solidFill>
                            <a:schemeClr val="bg2">
                              <a:lumMod val="50000"/>
                            </a:schemeClr>
                          </a:solidFill>
                          <a:latin typeface="+mn-lt"/>
                          <a:ea typeface="+mn-ea"/>
                          <a:cs typeface="+mn-cs"/>
                        </a:rPr>
                        <a:t>319.445,52 </a:t>
                      </a:r>
                      <a:r>
                        <a:rPr lang="pt-BR" sz="1000" b="1" kern="1200" dirty="0">
                          <a:solidFill>
                            <a:schemeClr val="tx1"/>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R$ 344.573,24 </a:t>
                      </a:r>
                    </a:p>
                  </a:txBody>
                  <a:tcPr/>
                </a:tc>
                <a:extLst>
                  <a:ext uri="{0D108BD9-81ED-4DB2-BD59-A6C34878D82A}">
                    <a16:rowId xmlns:a16="http://schemas.microsoft.com/office/drawing/2014/main" val="1470867125"/>
                  </a:ext>
                </a:extLst>
              </a:tr>
              <a:tr h="1026400">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de  implantação, mais licenças no primeiro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a:t>
                      </a:r>
                      <a:r>
                        <a:rPr lang="pt-BR" sz="1000" b="1" kern="1200" dirty="0">
                          <a:solidFill>
                            <a:schemeClr val="tx1"/>
                          </a:solidFill>
                          <a:latin typeface="+mn-lt"/>
                          <a:ea typeface="+mn-ea"/>
                          <a:cs typeface="+mn-cs"/>
                        </a:rPr>
                        <a: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R$ 2.313.787,03  </a:t>
                      </a:r>
                      <a:r>
                        <a:rPr lang="pt-BR" sz="1000" b="1" kern="1200" dirty="0">
                          <a:solidFill>
                            <a:schemeClr val="tx1"/>
                          </a:solidFill>
                          <a:latin typeface="+mn-lt"/>
                          <a:ea typeface="+mn-ea"/>
                          <a:cs typeface="+mn-cs"/>
                        </a:rPr>
                        <a:t>(LUT)</a:t>
                      </a:r>
                      <a:endParaRPr lang="pt-BR" sz="1000" b="1" u="sng" kern="1200" dirty="0">
                        <a:solidFill>
                          <a:schemeClr val="tx2">
                            <a:lumMod val="75000"/>
                            <a:lumOff val="25000"/>
                          </a:schemeClr>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R$ 1.917.735,40 + </a:t>
                      </a:r>
                      <a:r>
                        <a:rPr lang="pt-BR" sz="1000" b="0" kern="1200" dirty="0">
                          <a:solidFill>
                            <a:srgbClr val="FF0000"/>
                          </a:solidFill>
                          <a:latin typeface="+mn-lt"/>
                          <a:ea typeface="+mn-ea"/>
                          <a:cs typeface="+mn-cs"/>
                        </a:rPr>
                        <a:t>R$ 1.521.180,00 (licença CDU) + </a:t>
                      </a:r>
                      <a:r>
                        <a:rPr lang="pt-BR" sz="10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endParaRPr lang="pt-BR" sz="1200" b="1" u="sng" kern="1200" dirty="0">
                        <a:solidFill>
                          <a:schemeClr val="tx2">
                            <a:lumMod val="75000"/>
                            <a:lumOff val="25000"/>
                          </a:schemeClr>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R$ 5.752.702,06 </a:t>
                      </a:r>
                      <a:r>
                        <a:rPr lang="pt-BR" sz="1000" b="1" kern="1200" dirty="0">
                          <a:solidFill>
                            <a:schemeClr val="tx1"/>
                          </a:solidFill>
                          <a:latin typeface="+mn-lt"/>
                          <a:ea typeface="+mn-ea"/>
                          <a:cs typeface="+mn-cs"/>
                        </a:rPr>
                        <a:t>(CDU)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R$ 1.128.314,40  </a:t>
                      </a:r>
                      <a:r>
                        <a:rPr lang="pt-BR" sz="12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100" b="0" kern="1200" dirty="0">
                          <a:solidFill>
                            <a:srgbClr val="FF0000"/>
                          </a:solidFill>
                          <a:latin typeface="+mn-lt"/>
                          <a:ea typeface="+mn-ea"/>
                          <a:cs typeface="+mn-cs"/>
                        </a:rPr>
                        <a:t>R$ 843,600,00 (licença)</a:t>
                      </a:r>
                      <a:r>
                        <a:rPr lang="pt-BR" sz="1200" b="1" kern="1200" dirty="0">
                          <a:solidFill>
                            <a:schemeClr val="tx1"/>
                          </a:solidFill>
                          <a:latin typeface="+mn-lt"/>
                          <a:ea typeface="+mn-ea"/>
                          <a:cs typeface="+mn-cs"/>
                        </a:rPr>
                        <a:t>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R$ 1.971.914,40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1000" b="1" kern="1200" dirty="0">
                          <a:solidFill>
                            <a:schemeClr val="bg2">
                              <a:lumMod val="50000"/>
                            </a:schemeClr>
                          </a:solidFill>
                          <a:latin typeface="+mn-lt"/>
                          <a:ea typeface="+mn-ea"/>
                          <a:cs typeface="+mn-cs"/>
                        </a:rPr>
                        <a:t>    R$ 28.087,08 +</a:t>
                      </a: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 Nuvem: </a:t>
                      </a:r>
                      <a:r>
                        <a:rPr lang="pt-BR" sz="1000" b="1" kern="1200" dirty="0">
                          <a:solidFill>
                            <a:schemeClr val="bg2">
                              <a:lumMod val="50000"/>
                            </a:schemeClr>
                          </a:solidFill>
                          <a:latin typeface="+mn-lt"/>
                          <a:ea typeface="+mn-ea"/>
                          <a:cs typeface="+mn-cs"/>
                        </a:rPr>
                        <a:t>R$ 301.532,64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R$ 5.750.019,29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R$ 6.079.639,01</a:t>
                      </a:r>
                    </a:p>
                  </a:txBody>
                  <a:tcPr anchor="b"/>
                </a:tc>
                <a:extLst>
                  <a:ext uri="{0D108BD9-81ED-4DB2-BD59-A6C34878D82A}">
                    <a16:rowId xmlns:a16="http://schemas.microsoft.com/office/drawing/2014/main" val="3753639003"/>
                  </a:ext>
                </a:extLst>
              </a:tr>
              <a:tr h="922117">
                <a:tc>
                  <a:txBody>
                    <a:bodyPr/>
                    <a:lstStyle/>
                    <a:p>
                      <a:pPr algn="r"/>
                      <a:r>
                        <a:rPr lang="pt-BR" sz="1000" b="1" kern="1200" dirty="0">
                          <a:solidFill>
                            <a:schemeClr val="tx1"/>
                          </a:solidFill>
                          <a:latin typeface="+mn-lt"/>
                          <a:ea typeface="+mn-ea"/>
                          <a:cs typeface="+mn-cs"/>
                        </a:rPr>
                        <a:t>Valor da manutenção mês: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R$ 123.000,00 </a:t>
                      </a:r>
                      <a:r>
                        <a:rPr lang="pt-BR" sz="1000" b="1" kern="1200" dirty="0">
                          <a:solidFill>
                            <a:schemeClr val="tx1"/>
                          </a:solidFill>
                          <a:latin typeface="+mn-lt"/>
                          <a:ea typeface="+mn-ea"/>
                          <a:cs typeface="+mn-cs"/>
                        </a:rPr>
                        <a:t>(LUT)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9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R$ 156.004,30</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R$ 79.200,00 </a:t>
                      </a:r>
                      <a:r>
                        <a:rPr lang="pt-BR" sz="1000" b="1" kern="1200" dirty="0">
                          <a:solidFill>
                            <a:schemeClr val="tx1"/>
                          </a:solidFill>
                          <a:latin typeface="+mn-lt"/>
                          <a:ea typeface="+mn-ea"/>
                          <a:cs typeface="+mn-cs"/>
                        </a:rPr>
                        <a:t>(CDU) + </a:t>
                      </a:r>
                      <a:r>
                        <a:rPr lang="pt-BR" sz="900" b="1" kern="1200" dirty="0">
                          <a:solidFill>
                            <a:schemeClr val="tx1"/>
                          </a:solidFill>
                          <a:latin typeface="+mn-lt"/>
                          <a:ea typeface="+mn-ea"/>
                          <a:cs typeface="+mn-cs"/>
                        </a:rPr>
                        <a:t>Nuvem: </a:t>
                      </a:r>
                      <a:r>
                        <a:rPr lang="pt-BR" sz="1000" b="1" kern="1200" dirty="0">
                          <a:solidFill>
                            <a:schemeClr val="bg2">
                              <a:lumMod val="50000"/>
                            </a:schemeClr>
                          </a:solidFill>
                          <a:latin typeface="+mn-lt"/>
                          <a:ea typeface="+mn-ea"/>
                          <a:cs typeface="+mn-cs"/>
                        </a:rPr>
                        <a:t>R$ 33.004,30 </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R$ 112.204,30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R$ 53.340,00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R$ 25.127,72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Salários/mês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1x20.000,00, 6x5.000,00, 1x3.000,00</a:t>
                      </a:r>
                    </a:p>
                  </a:txBody>
                  <a:tcPr anchor="b"/>
                </a:tc>
                <a:extLst>
                  <a:ext uri="{0D108BD9-81ED-4DB2-BD59-A6C34878D82A}">
                    <a16:rowId xmlns:a16="http://schemas.microsoft.com/office/drawing/2014/main" val="2803523279"/>
                  </a:ext>
                </a:extLst>
              </a:tr>
              <a:tr h="1087625">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1º</a:t>
                      </a:r>
                      <a:r>
                        <a:rPr lang="pt-BR" sz="1000" b="1" kern="1200" dirty="0">
                          <a:solidFill>
                            <a:schemeClr val="dk1"/>
                          </a:solidFill>
                          <a:latin typeface="+mn-lt"/>
                          <a:ea typeface="+mn-ea"/>
                          <a:cs typeface="+mn-cs"/>
                        </a:rPr>
                        <a:t> Ano: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R$ 1.476.000 ,00</a:t>
                      </a:r>
                      <a:r>
                        <a:rPr lang="pt-BR" sz="1000" b="1" kern="1200" dirty="0">
                          <a:solidFill>
                            <a:schemeClr val="tx1"/>
                          </a:solidFill>
                          <a:latin typeface="+mn-lt"/>
                          <a:ea typeface="+mn-ea"/>
                          <a:cs typeface="+mn-cs"/>
                        </a:rPr>
                        <a:t> (LUT)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R$ 1.872.051,63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R$ 950.400,00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a:t>
                      </a:r>
                      <a:r>
                        <a:rPr lang="pt-BR" sz="1200" b="1" u="sng" kern="1200" dirty="0">
                          <a:solidFill>
                            <a:schemeClr val="tx2">
                              <a:lumMod val="75000"/>
                              <a:lumOff val="25000"/>
                            </a:schemeClr>
                          </a:solidFill>
                          <a:latin typeface="+mn-lt"/>
                          <a:ea typeface="+mn-ea"/>
                          <a:cs typeface="+mn-cs"/>
                        </a:rPr>
                        <a:t>R$ 1.346.451,63 </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R$ 640.080,00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dk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a:t>
                      </a:r>
                      <a:r>
                        <a:rPr lang="pt-BR" sz="1200" b="1" u="sng" kern="1200" dirty="0">
                          <a:solidFill>
                            <a:schemeClr val="tx2">
                              <a:lumMod val="75000"/>
                              <a:lumOff val="25000"/>
                            </a:schemeClr>
                          </a:solidFill>
                          <a:latin typeface="+mn-lt"/>
                          <a:ea typeface="+mn-ea"/>
                          <a:cs typeface="+mn-cs"/>
                        </a:rPr>
                        <a:t>R$ 301.532,64+</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4076487972"/>
                  </a:ext>
                </a:extLst>
              </a:tr>
              <a:tr h="1253132">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dk1"/>
                          </a:solidFill>
                          <a:latin typeface="+mn-lt"/>
                          <a:ea typeface="+mn-ea"/>
                          <a:cs typeface="+mn-cs"/>
                        </a:rPr>
                        <a:t>Valor acumulado em  manutenção, “pós implantação”, cada 2 Anos: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R$ 2.952.000,00 </a:t>
                      </a:r>
                      <a:r>
                        <a:rPr lang="pt-BR" sz="1000" b="1" kern="1200" dirty="0">
                          <a:solidFill>
                            <a:schemeClr val="tx1"/>
                          </a:solidFill>
                          <a:latin typeface="+mn-lt"/>
                          <a:ea typeface="+mn-ea"/>
                          <a:cs typeface="+mn-cs"/>
                        </a:rPr>
                        <a:t>(LUT)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R$ 3.763.905,87  </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ou</a:t>
                      </a:r>
                    </a:p>
                    <a:p>
                      <a:pPr marL="0" marR="0" lvl="0" indent="0" algn="l"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bg2">
                              <a:lumMod val="50000"/>
                            </a:schemeClr>
                          </a:solidFill>
                          <a:latin typeface="+mn-lt"/>
                          <a:ea typeface="+mn-ea"/>
                          <a:cs typeface="+mn-cs"/>
                        </a:rPr>
                        <a:t>R$ 1.900.800,00 </a:t>
                      </a:r>
                      <a:r>
                        <a:rPr lang="pt-BR" sz="1000" b="1" kern="1200" dirty="0">
                          <a:solidFill>
                            <a:schemeClr val="tx1"/>
                          </a:solidFill>
                          <a:latin typeface="+mn-lt"/>
                          <a:ea typeface="+mn-ea"/>
                          <a:cs typeface="+mn-cs"/>
                        </a:rPr>
                        <a:t>(CDU) + Nuvem: </a:t>
                      </a:r>
                      <a:r>
                        <a:rPr lang="pt-BR" sz="1000" b="1" kern="1200" dirty="0">
                          <a:solidFill>
                            <a:schemeClr val="bg2">
                              <a:lumMod val="50000"/>
                            </a:schemeClr>
                          </a:solidFill>
                          <a:latin typeface="+mn-lt"/>
                          <a:ea typeface="+mn-ea"/>
                          <a:cs typeface="+mn-cs"/>
                        </a:rPr>
                        <a:t>R$ 396.051,63 </a:t>
                      </a:r>
                      <a:r>
                        <a:rPr lang="pt-BR" sz="1000" b="1" kern="1200" dirty="0">
                          <a:solidFill>
                            <a:srgbClr val="002060"/>
                          </a:solidFill>
                          <a:latin typeface="+mn-lt"/>
                          <a:ea typeface="+mn-ea"/>
                          <a:cs typeface="+mn-cs"/>
                        </a:rPr>
                        <a:t>(</a:t>
                      </a:r>
                      <a:r>
                        <a:rPr lang="pt-BR" sz="1000" b="1" kern="1200" dirty="0">
                          <a:solidFill>
                            <a:schemeClr val="tx1"/>
                          </a:solidFill>
                          <a:latin typeface="+mn-lt"/>
                          <a:ea typeface="+mn-ea"/>
                          <a:cs typeface="+mn-cs"/>
                        </a:rPr>
                        <a:t>1º ano)  + Nuvem:  </a:t>
                      </a:r>
                      <a:r>
                        <a:rPr lang="pt-BR" sz="1000" b="1" kern="1200" dirty="0">
                          <a:solidFill>
                            <a:schemeClr val="bg2">
                              <a:lumMod val="50000"/>
                            </a:schemeClr>
                          </a:solidFill>
                          <a:latin typeface="+mn-lt"/>
                          <a:ea typeface="+mn-ea"/>
                          <a:cs typeface="+mn-cs"/>
                        </a:rPr>
                        <a:t>R$ 415.854,24 </a:t>
                      </a:r>
                      <a:r>
                        <a:rPr lang="pt-BR" sz="1000" b="1" kern="1200" dirty="0">
                          <a:solidFill>
                            <a:schemeClr val="tx1"/>
                          </a:solidFill>
                          <a:latin typeface="+mn-lt"/>
                          <a:ea typeface="+mn-ea"/>
                          <a:cs typeface="+mn-cs"/>
                        </a:rPr>
                        <a:t>(2º ano)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R$ 2.712.705,87 </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0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 N.I.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200" b="1" u="sng" kern="1200" dirty="0">
                          <a:solidFill>
                            <a:schemeClr val="tx2">
                              <a:lumMod val="75000"/>
                              <a:lumOff val="25000"/>
                            </a:schemeClr>
                          </a:solidFill>
                          <a:latin typeface="+mn-lt"/>
                          <a:ea typeface="+mn-ea"/>
                          <a:cs typeface="+mn-cs"/>
                        </a:rPr>
                        <a:t>R$ 1.280.160,00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kern="1200" dirty="0">
                          <a:solidFill>
                            <a:schemeClr val="tx1"/>
                          </a:solidFill>
                          <a:latin typeface="+mn-lt"/>
                          <a:ea typeface="+mn-ea"/>
                          <a:cs typeface="+mn-cs"/>
                        </a:rPr>
                        <a:t>Nuvem:</a:t>
                      </a:r>
                      <a:r>
                        <a:rPr lang="pt-BR" sz="800" b="1" kern="1200" dirty="0">
                          <a:solidFill>
                            <a:schemeClr val="tx1"/>
                          </a:solidFill>
                          <a:latin typeface="+mn-lt"/>
                          <a:ea typeface="+mn-ea"/>
                          <a:cs typeface="+mn-cs"/>
                        </a:rPr>
                        <a:t> </a:t>
                      </a:r>
                      <a:r>
                        <a:rPr lang="pt-BR" sz="1200" b="1" u="sng" kern="1200" dirty="0">
                          <a:solidFill>
                            <a:schemeClr val="tx2">
                              <a:lumMod val="75000"/>
                              <a:lumOff val="25000"/>
                            </a:schemeClr>
                          </a:solidFill>
                          <a:latin typeface="+mn-lt"/>
                          <a:ea typeface="+mn-ea"/>
                          <a:cs typeface="+mn-cs"/>
                        </a:rPr>
                        <a:t>R$ 603.065,28 </a:t>
                      </a:r>
                      <a:r>
                        <a:rPr lang="pt-BR" sz="1000" b="1" u="sng" kern="1200" dirty="0">
                          <a:solidFill>
                            <a:schemeClr val="tx2">
                              <a:lumMod val="75000"/>
                              <a:lumOff val="25000"/>
                            </a:schemeClr>
                          </a:solidFill>
                          <a:latin typeface="+mn-lt"/>
                          <a:ea typeface="+mn-ea"/>
                          <a:cs typeface="+mn-cs"/>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000" b="1" u="sng" kern="1200" dirty="0">
                          <a:solidFill>
                            <a:schemeClr val="tx2">
                              <a:lumMod val="75000"/>
                              <a:lumOff val="25000"/>
                            </a:schemeClr>
                          </a:solidFill>
                          <a:latin typeface="+mn-lt"/>
                          <a:ea typeface="+mn-ea"/>
                          <a:cs typeface="+mn-cs"/>
                        </a:rPr>
                        <a:t>Salários/mês </a:t>
                      </a:r>
                    </a:p>
                  </a:txBody>
                  <a:tcPr anchor="b"/>
                </a:tc>
                <a:extLst>
                  <a:ext uri="{0D108BD9-81ED-4DB2-BD59-A6C34878D82A}">
                    <a16:rowId xmlns:a16="http://schemas.microsoft.com/office/drawing/2014/main" val="3522923063"/>
                  </a:ext>
                </a:extLst>
              </a:tr>
            </a:tbl>
          </a:graphicData>
        </a:graphic>
      </p:graphicFrame>
      <p:sp>
        <p:nvSpPr>
          <p:cNvPr id="2" name="Espaço Reservado para Rodapé 1">
            <a:extLst>
              <a:ext uri="{FF2B5EF4-FFF2-40B4-BE49-F238E27FC236}">
                <a16:creationId xmlns:a16="http://schemas.microsoft.com/office/drawing/2014/main" id="{7AFAEF71-6D42-DA4D-488E-D40EE734D26E}"/>
              </a:ext>
            </a:extLst>
          </p:cNvPr>
          <p:cNvSpPr>
            <a:spLocks noGrp="1"/>
          </p:cNvSpPr>
          <p:nvPr>
            <p:ph type="ftr" sz="quarter" idx="11"/>
          </p:nvPr>
        </p:nvSpPr>
        <p:spPr>
          <a:xfrm>
            <a:off x="9342940" y="7299747"/>
            <a:ext cx="3086100" cy="164618"/>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3" name="Espaço Reservado para Rodapé 1">
            <a:extLst>
              <a:ext uri="{FF2B5EF4-FFF2-40B4-BE49-F238E27FC236}">
                <a16:creationId xmlns:a16="http://schemas.microsoft.com/office/drawing/2014/main" id="{0C756F79-03C6-ADAB-29C8-B2EF210EFE12}"/>
              </a:ext>
            </a:extLst>
          </p:cNvPr>
          <p:cNvSpPr txBox="1">
            <a:spLocks/>
          </p:cNvSpPr>
          <p:nvPr/>
        </p:nvSpPr>
        <p:spPr>
          <a:xfrm>
            <a:off x="5077669" y="9732466"/>
            <a:ext cx="3086100" cy="365125"/>
          </a:xfrm>
          <a:prstGeom prst="rect">
            <a:avLst/>
          </a:prstGeom>
        </p:spPr>
        <p:txBody>
          <a:bodyPr vert="horz" lIns="91440" tIns="45720" rIns="91440" bIns="45720" rtlCol="0" anchor="ctr"/>
          <a:lstStyle>
            <a:defPPr>
              <a:defRPr lang="pt-BR"/>
            </a:defPPr>
            <a:lvl1pPr marL="0" algn="ctr"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ALVF – </a:t>
            </a:r>
            <a:r>
              <a:rPr lang="en-US" dirty="0" err="1"/>
              <a:t>Associação</a:t>
            </a:r>
            <a:r>
              <a:rPr lang="en-US" dirty="0"/>
              <a:t> </a:t>
            </a:r>
            <a:r>
              <a:rPr lang="en-US" dirty="0" err="1"/>
              <a:t>Hospitalar</a:t>
            </a:r>
            <a:r>
              <a:rPr lang="en-US" dirty="0"/>
              <a:t> Lenoir Vargas Ferreira</a:t>
            </a:r>
          </a:p>
        </p:txBody>
      </p:sp>
      <p:sp>
        <p:nvSpPr>
          <p:cNvPr id="5" name="Seta: para a Direita 4">
            <a:extLst>
              <a:ext uri="{FF2B5EF4-FFF2-40B4-BE49-F238E27FC236}">
                <a16:creationId xmlns:a16="http://schemas.microsoft.com/office/drawing/2014/main" id="{06886AB7-6EF6-69B6-CC6A-98B65F366D9C}"/>
              </a:ext>
            </a:extLst>
          </p:cNvPr>
          <p:cNvSpPr/>
          <p:nvPr/>
        </p:nvSpPr>
        <p:spPr>
          <a:xfrm>
            <a:off x="6273480" y="4236334"/>
            <a:ext cx="520860" cy="2199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7168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1326043"/>
            <a:ext cx="7311969" cy="888942"/>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544387"/>
            <a:ext cx="7531888" cy="3225478"/>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defTabSz="914400"/>
            <a:r>
              <a:rPr lang="en-US" sz="3500" b="1" kern="1200">
                <a:solidFill>
                  <a:schemeClr val="tx2"/>
                </a:solidFill>
                <a:latin typeface="+mj-lt"/>
                <a:ea typeface="+mj-ea"/>
                <a:cs typeface="+mj-cs"/>
              </a:rPr>
              <a:t>Parcerias</a:t>
            </a:r>
          </a:p>
        </p:txBody>
      </p:sp>
      <p:pic>
        <p:nvPicPr>
          <p:cNvPr id="3" name="Imagem 2" descr="Placa azul com letras brancas em fundo preto&#10;&#10;O conteúdo gerado por IA pode estar incorreto.">
            <a:extLst>
              <a:ext uri="{FF2B5EF4-FFF2-40B4-BE49-F238E27FC236}">
                <a16:creationId xmlns:a16="http://schemas.microsoft.com/office/drawing/2014/main" id="{0D03B24D-B585-90ED-5439-AF4AC847CD5E}"/>
              </a:ext>
            </a:extLst>
          </p:cNvPr>
          <p:cNvPicPr>
            <a:picLocks noChangeAspect="1"/>
          </p:cNvPicPr>
          <p:nvPr/>
        </p:nvPicPr>
        <p:blipFill>
          <a:blip r:embed="rId2"/>
          <a:stretch>
            <a:fillRect/>
          </a:stretch>
        </p:blipFill>
        <p:spPr>
          <a:xfrm>
            <a:off x="255352" y="3032706"/>
            <a:ext cx="3106320" cy="170698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chemeClr val="tx1">
                    <a:tint val="7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101332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179407" y="78714"/>
            <a:ext cx="7886700" cy="536486"/>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2083443"/>
            <a:ext cx="8556171" cy="450241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 Quantidade de Horas e Valores Totais</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marL="531813"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a:t>
            </a:r>
            <a:r>
              <a:rPr lang="pt-BR" sz="2400" b="1" kern="100" dirty="0">
                <a:latin typeface="Aptos" panose="020B0004020202020204" pitchFamily="34" charset="0"/>
                <a:cs typeface="Times New Roman" panose="02020603050405020304" pitchFamily="18" charset="0"/>
              </a:rPr>
              <a:t>R$ 137.760,00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ficando em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p:txBody>
      </p:sp>
      <p:pic>
        <p:nvPicPr>
          <p:cNvPr id="3" name="Imagem 2" descr="Placa azul com letras brancas em fundo preto&#10;&#10;O conteúdo gerado por IA pode estar incorreto.">
            <a:extLst>
              <a:ext uri="{FF2B5EF4-FFF2-40B4-BE49-F238E27FC236}">
                <a16:creationId xmlns:a16="http://schemas.microsoft.com/office/drawing/2014/main" id="{F5342628-B013-F37D-CCFC-07B80DF99FDC}"/>
              </a:ext>
            </a:extLst>
          </p:cNvPr>
          <p:cNvPicPr>
            <a:picLocks noChangeAspect="1"/>
          </p:cNvPicPr>
          <p:nvPr/>
        </p:nvPicPr>
        <p:blipFill>
          <a:blip r:embed="rId3"/>
          <a:stretch>
            <a:fillRect/>
          </a:stretch>
        </p:blipFill>
        <p:spPr>
          <a:xfrm>
            <a:off x="7609179" y="719027"/>
            <a:ext cx="1251792" cy="687886"/>
          </a:xfrm>
          <a:prstGeom prst="rect">
            <a:avLst/>
          </a:prstGeom>
        </p:spPr>
      </p:pic>
      <p:sp>
        <p:nvSpPr>
          <p:cNvPr id="5" name="CaixaDeTexto 4">
            <a:extLst>
              <a:ext uri="{FF2B5EF4-FFF2-40B4-BE49-F238E27FC236}">
                <a16:creationId xmlns:a16="http://schemas.microsoft.com/office/drawing/2014/main" id="{94FC4F33-5764-6207-CA1E-90A128A53E70}"/>
              </a:ext>
            </a:extLst>
          </p:cNvPr>
          <p:cNvSpPr txBox="1"/>
          <p:nvPr/>
        </p:nvSpPr>
        <p:spPr>
          <a:xfrm>
            <a:off x="179407" y="914155"/>
            <a:ext cx="7286263" cy="713722"/>
          </a:xfrm>
          <a:prstGeom prst="rect">
            <a:avLst/>
          </a:prstGeom>
          <a:noFill/>
        </p:spPr>
        <p:txBody>
          <a:bodyPr wrap="square">
            <a:spAutoFit/>
          </a:bodyPr>
          <a:lstStyle/>
          <a:p>
            <a:pPr marL="0" indent="0">
              <a:lnSpc>
                <a:spcPct val="115000"/>
              </a:lnSpc>
              <a:spcAft>
                <a:spcPts val="800"/>
              </a:spcAft>
              <a:buNone/>
            </a:pPr>
            <a:r>
              <a:rPr lang="pt-BR" sz="1800" kern="100" dirty="0">
                <a:latin typeface="Aptos" panose="020B0004020202020204" pitchFamily="34" charset="0"/>
                <a:cs typeface="Times New Roman" panose="02020603050405020304" pitchFamily="18" charset="0"/>
              </a:rPr>
              <a:t>Propostas para Manutenções e Melhorias no G-</a:t>
            </a:r>
            <a:r>
              <a:rPr lang="pt-BR" sz="1800" kern="100" dirty="0" err="1">
                <a:latin typeface="Aptos" panose="020B0004020202020204" pitchFamily="34" charset="0"/>
                <a:cs typeface="Times New Roman" panose="02020603050405020304" pitchFamily="18" charset="0"/>
              </a:rPr>
              <a:t>Hosp</a:t>
            </a:r>
            <a:r>
              <a:rPr lang="pt-BR" sz="1800" kern="100" dirty="0">
                <a:latin typeface="Aptos" panose="020B0004020202020204" pitchFamily="34" charset="0"/>
                <a:cs typeface="Times New Roman" panose="02020603050405020304" pitchFamily="18" charset="0"/>
              </a:rPr>
              <a:t> - Aditivo para a execução de melhorias no sistema de 19 de outubro de 2018:</a:t>
            </a:r>
          </a:p>
        </p:txBody>
      </p:sp>
    </p:spTree>
    <p:extLst>
      <p:ext uri="{BB962C8B-B14F-4D97-AF65-F5344CB8AC3E}">
        <p14:creationId xmlns:p14="http://schemas.microsoft.com/office/powerpoint/2010/main" val="2410324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802955"/>
            <a:ext cx="3574747" cy="1454051"/>
          </a:xfrm>
        </p:spPr>
        <p:txBody>
          <a:bodyPr>
            <a:normAutofit/>
          </a:bodyPr>
          <a:lstStyle/>
          <a:p>
            <a:r>
              <a:rPr lang="pt-BR" sz="3100" b="1">
                <a:solidFill>
                  <a:schemeClr val="tx2"/>
                </a:solidFill>
              </a:rPr>
              <a:t>Institucionais</a:t>
            </a:r>
          </a:p>
        </p:txBody>
      </p:sp>
      <p:sp>
        <p:nvSpPr>
          <p:cNvPr id="3" name="Content Placeholder 2"/>
          <p:cNvSpPr>
            <a:spLocks noGrp="1"/>
          </p:cNvSpPr>
          <p:nvPr>
            <p:ph idx="1"/>
          </p:nvPr>
        </p:nvSpPr>
        <p:spPr>
          <a:xfrm>
            <a:off x="603504" y="2421683"/>
            <a:ext cx="3574461" cy="3353476"/>
          </a:xfrm>
        </p:spPr>
        <p:txBody>
          <a:bodyPr anchor="t">
            <a:normAutofit/>
          </a:bodyPr>
          <a:lstStyle/>
          <a:p>
            <a:pPr lvl="1"/>
            <a:r>
              <a:rPr lang="pt-BR" sz="1600">
                <a:solidFill>
                  <a:schemeClr val="tx2"/>
                </a:solidFill>
              </a:rPr>
              <a:t> ALVF</a:t>
            </a:r>
          </a:p>
          <a:p>
            <a:pPr lvl="1"/>
            <a:r>
              <a:rPr lang="pt-BR" sz="1600">
                <a:solidFill>
                  <a:schemeClr val="tx2"/>
                </a:solidFill>
              </a:rPr>
              <a:t> Instituições desenvolvedoras de soluções Abertas</a:t>
            </a:r>
          </a:p>
          <a:p>
            <a:pPr lvl="1"/>
            <a:r>
              <a:rPr lang="pt-BR" sz="1600">
                <a:solidFill>
                  <a:schemeClr val="tx2"/>
                </a:solidFill>
              </a:rPr>
              <a:t> Universidades</a:t>
            </a:r>
          </a:p>
          <a:p>
            <a:pPr lvl="1"/>
            <a:r>
              <a:rPr lang="pt-BR" sz="1600">
                <a:solidFill>
                  <a:schemeClr val="tx2"/>
                </a:solidFill>
              </a:rPr>
              <a:t> Demais Parceiros</a:t>
            </a: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6714"/>
            <a:ext cx="4780320"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descr="Placa azul com letras brancas em fundo preto&#10;&#10;O conteúdo gerado por IA pode estar incorreto.">
            <a:extLst>
              <a:ext uri="{FF2B5EF4-FFF2-40B4-BE49-F238E27FC236}">
                <a16:creationId xmlns:a16="http://schemas.microsoft.com/office/drawing/2014/main" id="{B5F410CF-047C-ACBA-9B08-8CF82307A2B6}"/>
              </a:ext>
            </a:extLst>
          </p:cNvPr>
          <p:cNvPicPr>
            <a:picLocks noChangeAspect="1"/>
          </p:cNvPicPr>
          <p:nvPr/>
        </p:nvPicPr>
        <p:blipFill>
          <a:blip r:embed="rId2"/>
          <a:stretch>
            <a:fillRect/>
          </a:stretch>
        </p:blipFill>
        <p:spPr>
          <a:xfrm>
            <a:off x="5781294" y="3037181"/>
            <a:ext cx="3106674" cy="1707182"/>
          </a:xfrm>
          <a:prstGeom prst="rect">
            <a:avLst/>
          </a:prstGeom>
        </p:spPr>
      </p:pic>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dirty="0"/>
              <a:t>ALVF – </a:t>
            </a:r>
            <a:r>
              <a:rPr lang="en-US" dirty="0" err="1"/>
              <a:t>Associação</a:t>
            </a:r>
            <a:r>
              <a:rPr lang="en-US" dirty="0"/>
              <a:t> </a:t>
            </a:r>
            <a:r>
              <a:rPr lang="en-US" dirty="0" err="1"/>
              <a:t>Hospitalar</a:t>
            </a:r>
            <a:r>
              <a:rPr lang="en-US" dirty="0"/>
              <a:t> Lenoir Vargas Ferreira</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03504" y="457200"/>
            <a:ext cx="7934706" cy="1188720"/>
          </a:xfrm>
        </p:spPr>
        <p:txBody>
          <a:bodyPr>
            <a:normAutofit/>
          </a:bodyPr>
          <a:lstStyle/>
          <a:p>
            <a:r>
              <a:rPr lang="pt-BR" sz="3500" b="1" i="0" dirty="0">
                <a:solidFill>
                  <a:schemeClr val="tx2"/>
                </a:solidFill>
                <a:effectLst/>
                <a:latin typeface="Google Sans"/>
              </a:rPr>
              <a:t>Inovação aberta </a:t>
            </a:r>
            <a:endParaRPr lang="pt-BR" sz="3500" b="1" dirty="0">
              <a:solidFill>
                <a:schemeClr val="tx2"/>
              </a:solidFill>
            </a:endParaRP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660949" y="-5116"/>
            <a:ext cx="2488985"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1954321" cy="2252847"/>
            <a:chOff x="-305" y="-4155"/>
            <a:chExt cx="2514948" cy="2174333"/>
          </a:xfrm>
        </p:grpSpPr>
        <p:sp>
          <p:nvSpPr>
            <p:cNvPr id="22"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ALVF – Associação Hospitalar Lenoir Vargas Ferreira</a:t>
            </a:r>
          </a:p>
        </p:txBody>
      </p:sp>
      <p:pic>
        <p:nvPicPr>
          <p:cNvPr id="5" name="Imagem 4" descr="Placa azul com letras brancas em fundo preto&#10;&#10;O conteúdo gerado por IA pode estar incorreto.">
            <a:extLst>
              <a:ext uri="{FF2B5EF4-FFF2-40B4-BE49-F238E27FC236}">
                <a16:creationId xmlns:a16="http://schemas.microsoft.com/office/drawing/2014/main" id="{25732AE1-3DB9-AA3B-9D69-090CE087BFFF}"/>
              </a:ext>
            </a:extLst>
          </p:cNvPr>
          <p:cNvPicPr>
            <a:picLocks noChangeAspect="1"/>
          </p:cNvPicPr>
          <p:nvPr/>
        </p:nvPicPr>
        <p:blipFill>
          <a:blip r:embed="rId2"/>
          <a:stretch>
            <a:fillRect/>
          </a:stretch>
        </p:blipFill>
        <p:spPr>
          <a:xfrm>
            <a:off x="7412209" y="268092"/>
            <a:ext cx="1469143" cy="807325"/>
          </a:xfrm>
          <a:prstGeom prst="rect">
            <a:avLst/>
          </a:prstGeom>
        </p:spPr>
      </p:pic>
      <p:graphicFrame>
        <p:nvGraphicFramePr>
          <p:cNvPr id="7" name="Espaço Reservado para Conteúdo 2">
            <a:extLst>
              <a:ext uri="{FF2B5EF4-FFF2-40B4-BE49-F238E27FC236}">
                <a16:creationId xmlns:a16="http://schemas.microsoft.com/office/drawing/2014/main" id="{67734D9A-C0BE-2A72-AAAB-969315DA2E49}"/>
              </a:ext>
            </a:extLst>
          </p:cNvPr>
          <p:cNvGraphicFramePr>
            <a:graphicFrameLocks noGrp="1"/>
          </p:cNvGraphicFramePr>
          <p:nvPr>
            <p:ph idx="1"/>
            <p:extLst>
              <p:ext uri="{D42A27DB-BD31-4B8C-83A1-F6EECF244321}">
                <p14:modId xmlns:p14="http://schemas.microsoft.com/office/powerpoint/2010/main" val="2142212677"/>
              </p:ext>
            </p:extLst>
          </p:nvPr>
        </p:nvGraphicFramePr>
        <p:xfrm>
          <a:off x="777240" y="2560320"/>
          <a:ext cx="758952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776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pic>
        <p:nvPicPr>
          <p:cNvPr id="5" name="Imagem 4" descr="Placa azul com letras brancas em fundo preto&#10;&#10;O conteúdo gerado por IA pode estar incorreto.">
            <a:extLst>
              <a:ext uri="{FF2B5EF4-FFF2-40B4-BE49-F238E27FC236}">
                <a16:creationId xmlns:a16="http://schemas.microsoft.com/office/drawing/2014/main" id="{D4515FA5-CEF1-632F-E364-7F10682180E7}"/>
              </a:ext>
            </a:extLst>
          </p:cNvPr>
          <p:cNvPicPr>
            <a:picLocks noChangeAspect="1"/>
          </p:cNvPicPr>
          <p:nvPr/>
        </p:nvPicPr>
        <p:blipFill>
          <a:blip r:embed="rId4"/>
          <a:stretch>
            <a:fillRect/>
          </a:stretch>
        </p:blipFill>
        <p:spPr>
          <a:xfrm>
            <a:off x="7254551" y="484156"/>
            <a:ext cx="1469143" cy="807325"/>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2" y="5706043"/>
            <a:ext cx="7750628" cy="807326"/>
          </a:xfrm>
        </p:spPr>
        <p:txBody>
          <a:bodyPr anchor="ctr">
            <a:normAutofit fontScale="90000"/>
          </a:bodyPr>
          <a:lstStyle/>
          <a:p>
            <a:pPr algn="ctr"/>
            <a:r>
              <a:rPr lang="pt-BR" sz="5400" dirty="0"/>
              <a:t>Obrigado!</a:t>
            </a:r>
          </a:p>
        </p:txBody>
      </p:sp>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a:xfrm>
            <a:off x="1637815" y="1247721"/>
            <a:ext cx="5868365" cy="362884"/>
          </a:xfrm>
        </p:spPr>
        <p:txBody>
          <a:bodyPr/>
          <a:lstStyle/>
          <a:p>
            <a:r>
              <a:rPr lang="en-US" sz="1800" b="1" dirty="0">
                <a:solidFill>
                  <a:schemeClr val="tx1"/>
                </a:solidFill>
              </a:rPr>
              <a:t>ALVF – </a:t>
            </a:r>
            <a:r>
              <a:rPr lang="en-US" sz="1800" b="1" dirty="0" err="1">
                <a:solidFill>
                  <a:schemeClr val="tx1"/>
                </a:solidFill>
              </a:rPr>
              <a:t>Associação</a:t>
            </a:r>
            <a:r>
              <a:rPr lang="en-US" sz="1800" b="1" dirty="0">
                <a:solidFill>
                  <a:schemeClr val="tx1"/>
                </a:solidFill>
              </a:rPr>
              <a:t> </a:t>
            </a:r>
            <a:r>
              <a:rPr lang="en-US" sz="1800" b="1" dirty="0" err="1">
                <a:solidFill>
                  <a:schemeClr val="tx1"/>
                </a:solidFill>
              </a:rPr>
              <a:t>Hospitalar</a:t>
            </a:r>
            <a:r>
              <a:rPr lang="en-US" sz="1800" b="1" dirty="0">
                <a:solidFill>
                  <a:schemeClr val="tx1"/>
                </a:solidFill>
              </a:rPr>
              <a:t> Lenoir Vargas Ferreira</a:t>
            </a:r>
          </a:p>
        </p:txBody>
      </p:sp>
      <p:pic>
        <p:nvPicPr>
          <p:cNvPr id="6" name="Imagem 5" descr="Placa azul com letras brancas em fundo preto&#10;&#10;O conteúdo gerado por IA pode estar incorreto.">
            <a:extLst>
              <a:ext uri="{FF2B5EF4-FFF2-40B4-BE49-F238E27FC236}">
                <a16:creationId xmlns:a16="http://schemas.microsoft.com/office/drawing/2014/main" id="{9C11B3B3-FEB6-A5E1-FA10-FE700D47FB45}"/>
              </a:ext>
            </a:extLst>
          </p:cNvPr>
          <p:cNvPicPr>
            <a:picLocks noChangeAspect="1"/>
          </p:cNvPicPr>
          <p:nvPr/>
        </p:nvPicPr>
        <p:blipFill>
          <a:blip r:embed="rId2"/>
          <a:stretch>
            <a:fillRect/>
          </a:stretch>
        </p:blipFill>
        <p:spPr>
          <a:xfrm>
            <a:off x="3837425" y="344631"/>
            <a:ext cx="1469143" cy="807325"/>
          </a:xfrm>
          <a:prstGeom prst="rect">
            <a:avLst/>
          </a:prstGeom>
        </p:spPr>
      </p:pic>
      <p:graphicFrame>
        <p:nvGraphicFramePr>
          <p:cNvPr id="7" name="Tabela 6">
            <a:extLst>
              <a:ext uri="{FF2B5EF4-FFF2-40B4-BE49-F238E27FC236}">
                <a16:creationId xmlns:a16="http://schemas.microsoft.com/office/drawing/2014/main" id="{2FAB9888-E8BC-DE83-9758-9B40B6D3DDFC}"/>
              </a:ext>
            </a:extLst>
          </p:cNvPr>
          <p:cNvGraphicFramePr>
            <a:graphicFrameLocks noGrp="1"/>
          </p:cNvGraphicFramePr>
          <p:nvPr>
            <p:extLst>
              <p:ext uri="{D42A27DB-BD31-4B8C-83A1-F6EECF244321}">
                <p14:modId xmlns:p14="http://schemas.microsoft.com/office/powerpoint/2010/main" val="262552515"/>
              </p:ext>
            </p:extLst>
          </p:nvPr>
        </p:nvGraphicFramePr>
        <p:xfrm>
          <a:off x="2271527" y="1669230"/>
          <a:ext cx="4600938" cy="3931920"/>
        </p:xfrm>
        <a:graphic>
          <a:graphicData uri="http://schemas.openxmlformats.org/drawingml/2006/table">
            <a:tbl>
              <a:tblPr firstRow="1" bandRow="1">
                <a:tableStyleId>{5C22544A-7EE6-4342-B048-85BDC9FD1C3A}</a:tableStyleId>
              </a:tblPr>
              <a:tblGrid>
                <a:gridCol w="1520814">
                  <a:extLst>
                    <a:ext uri="{9D8B030D-6E8A-4147-A177-3AD203B41FA5}">
                      <a16:colId xmlns:a16="http://schemas.microsoft.com/office/drawing/2014/main" val="2702559546"/>
                    </a:ext>
                  </a:extLst>
                </a:gridCol>
                <a:gridCol w="1540062">
                  <a:extLst>
                    <a:ext uri="{9D8B030D-6E8A-4147-A177-3AD203B41FA5}">
                      <a16:colId xmlns:a16="http://schemas.microsoft.com/office/drawing/2014/main" val="370822770"/>
                    </a:ext>
                  </a:extLst>
                </a:gridCol>
                <a:gridCol w="1540062">
                  <a:extLst>
                    <a:ext uri="{9D8B030D-6E8A-4147-A177-3AD203B41FA5}">
                      <a16:colId xmlns:a16="http://schemas.microsoft.com/office/drawing/2014/main" val="4089242472"/>
                    </a:ext>
                  </a:extLst>
                </a:gridCol>
              </a:tblGrid>
              <a:tr h="3613114">
                <a:tc>
                  <a:txBody>
                    <a:bodyPr/>
                    <a:lstStyle/>
                    <a:p>
                      <a:pPr algn="l" rtl="0" fontAlgn="base"/>
                      <a:r>
                        <a:rPr lang="pt-BR" sz="900" b="1" dirty="0">
                          <a:effectLst/>
                          <a:latin typeface="wfont_2e4939_810417c1ed7845d798a58c19c12c0f7e"/>
                        </a:rPr>
                        <a:t>Diretoria Executiva</a:t>
                      </a:r>
                      <a:endParaRPr lang="pt-BR" sz="900" b="1" dirty="0">
                        <a:effectLst/>
                      </a:endParaRPr>
                    </a:p>
                    <a:p>
                      <a:pPr algn="l" rtl="0" fontAlgn="base"/>
                      <a:r>
                        <a:rPr lang="pt-BR" sz="900" dirty="0">
                          <a:effectLst/>
                          <a:latin typeface="wfont_2e4939_810417c1ed7845d798a58c19c12c0f7e"/>
                        </a:rPr>
                        <a:t>Mauro Damo</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Mauro </a:t>
                      </a:r>
                      <a:r>
                        <a:rPr lang="pt-BR" sz="900" dirty="0" err="1">
                          <a:effectLst/>
                          <a:latin typeface="wfont_2e4939_810417c1ed7845d798a58c19c12c0f7e"/>
                        </a:rPr>
                        <a:t>Concatto</a:t>
                      </a:r>
                      <a:br>
                        <a:rPr lang="pt-BR" sz="900" dirty="0">
                          <a:effectLst/>
                        </a:rPr>
                      </a:br>
                      <a:r>
                        <a:rPr lang="pt-BR" sz="900" dirty="0">
                          <a:effectLst/>
                          <a:latin typeface="wfont_2e4939_6f7a5545f5df428c83b5d6af186eca87"/>
                        </a:rPr>
                        <a:t>Vice-presidente de Apoio e Infraestrutura</a:t>
                      </a:r>
                      <a:br>
                        <a:rPr lang="pt-BR" sz="900" dirty="0">
                          <a:effectLst/>
                        </a:rPr>
                      </a:br>
                      <a:br>
                        <a:rPr lang="pt-BR" sz="900" dirty="0">
                          <a:effectLst/>
                        </a:rPr>
                      </a:br>
                      <a:r>
                        <a:rPr lang="pt-BR" sz="900" dirty="0">
                          <a:effectLst/>
                          <a:latin typeface="wfont_2e4939_810417c1ed7845d798a58c19c12c0f7e"/>
                        </a:rPr>
                        <a:t>Reinaldo Fernandes Lopes</a:t>
                      </a:r>
                      <a:br>
                        <a:rPr lang="pt-BR" sz="900" dirty="0">
                          <a:effectLst/>
                        </a:rPr>
                      </a:br>
                      <a:r>
                        <a:rPr lang="pt-BR" sz="900" dirty="0">
                          <a:effectLst/>
                          <a:latin typeface="wfont_2e4939_6f7a5545f5df428c83b5d6af186eca87"/>
                        </a:rPr>
                        <a:t>Vice-presidente de Gestão Estratégica</a:t>
                      </a:r>
                      <a:br>
                        <a:rPr lang="pt-BR" sz="900" dirty="0">
                          <a:effectLst/>
                        </a:rPr>
                      </a:br>
                      <a:br>
                        <a:rPr lang="pt-BR" sz="900" dirty="0">
                          <a:effectLst/>
                        </a:rPr>
                      </a:br>
                      <a:r>
                        <a:rPr lang="pt-BR" sz="900" dirty="0" err="1">
                          <a:effectLst/>
                          <a:latin typeface="wfont_2e4939_810417c1ed7845d798a58c19c12c0f7e"/>
                        </a:rPr>
                        <a:t>Izelda</a:t>
                      </a:r>
                      <a:r>
                        <a:rPr lang="pt-BR" sz="900" dirty="0">
                          <a:effectLst/>
                          <a:latin typeface="wfont_2e4939_810417c1ed7845d798a58c19c12c0f7e"/>
                        </a:rPr>
                        <a:t> Teresinha Oro</a:t>
                      </a:r>
                      <a:br>
                        <a:rPr lang="pt-BR" sz="900" dirty="0">
                          <a:effectLst/>
                        </a:rPr>
                      </a:br>
                      <a:r>
                        <a:rPr lang="pt-BR" sz="900" dirty="0">
                          <a:effectLst/>
                          <a:latin typeface="wfont_2e4939_6f7a5545f5df428c83b5d6af186eca87"/>
                        </a:rPr>
                        <a:t>Vice-presidente de Gestão e Qualidade</a:t>
                      </a:r>
                      <a:endParaRPr lang="pt-BR" sz="900" dirty="0">
                        <a:effectLst/>
                      </a:endParaRPr>
                    </a:p>
                    <a:p>
                      <a:pPr algn="l" rtl="0" fontAlgn="base"/>
                      <a:r>
                        <a:rPr lang="pt-BR" sz="900" dirty="0">
                          <a:effectLst/>
                        </a:rPr>
                        <a:t> </a:t>
                      </a:r>
                    </a:p>
                    <a:p>
                      <a:pPr algn="l" rtl="0" fontAlgn="base"/>
                      <a:r>
                        <a:rPr lang="pt-BR" sz="900" dirty="0">
                          <a:effectLst/>
                          <a:latin typeface="wfont_2e4939_810417c1ed7845d798a58c19c12c0f7e"/>
                        </a:rPr>
                        <a:t>Euzébio Miguel Both</a:t>
                      </a:r>
                      <a:endParaRPr lang="pt-BR" sz="900" dirty="0">
                        <a:effectLst/>
                      </a:endParaRPr>
                    </a:p>
                    <a:p>
                      <a:pPr algn="l" rtl="0" fontAlgn="base"/>
                      <a:r>
                        <a:rPr lang="pt-BR" sz="900" dirty="0">
                          <a:effectLst/>
                          <a:latin typeface="wfont_2e4939_6f7a5545f5df428c83b5d6af186eca87"/>
                        </a:rPr>
                        <a:t>Vice-presidente de Administração e Finanças</a:t>
                      </a:r>
                      <a:br>
                        <a:rPr lang="pt-BR" sz="900" dirty="0">
                          <a:effectLst/>
                        </a:rPr>
                      </a:br>
                      <a:br>
                        <a:rPr lang="pt-BR" sz="900" dirty="0">
                          <a:effectLst/>
                        </a:rPr>
                      </a:br>
                      <a:r>
                        <a:rPr lang="pt-BR" sz="900" dirty="0">
                          <a:effectLst/>
                          <a:latin typeface="wfont_2e4939_810417c1ed7845d798a58c19c12c0f7e"/>
                        </a:rPr>
                        <a:t>Douglas Braun</a:t>
                      </a:r>
                      <a:br>
                        <a:rPr lang="pt-BR" sz="900" dirty="0">
                          <a:effectLst/>
                        </a:rPr>
                      </a:br>
                      <a:r>
                        <a:rPr lang="pt-BR" sz="900" dirty="0">
                          <a:effectLst/>
                          <a:latin typeface="wfont_2e4939_6f7a5545f5df428c83b5d6af186eca87"/>
                        </a:rPr>
                        <a:t>Secretário</a:t>
                      </a:r>
                      <a:endParaRPr lang="pt-BR" sz="900" dirty="0"/>
                    </a:p>
                  </a:txBody>
                  <a:tcPr/>
                </a:tc>
                <a:tc>
                  <a:txBody>
                    <a:bodyPr/>
                    <a:lstStyle/>
                    <a:p>
                      <a:pPr algn="l" rtl="0" fontAlgn="base"/>
                      <a:r>
                        <a:rPr lang="pt-BR" sz="900" b="1" dirty="0">
                          <a:effectLst/>
                          <a:latin typeface="wfont_2e4939_810417c1ed7845d798a58c19c12c0f7e"/>
                        </a:rPr>
                        <a:t>Membros do Conselho Delegado de Administração</a:t>
                      </a:r>
                      <a:endParaRPr lang="pt-BR" sz="900" b="1" dirty="0">
                        <a:effectLst/>
                      </a:endParaRPr>
                    </a:p>
                    <a:p>
                      <a:pPr algn="l" rtl="0" fontAlgn="base"/>
                      <a:r>
                        <a:rPr lang="pt-BR" sz="900" dirty="0" err="1">
                          <a:effectLst/>
                          <a:latin typeface="wfont_2e4939_810417c1ed7845d798a58c19c12c0f7e"/>
                        </a:rPr>
                        <a:t>Ingon</a:t>
                      </a:r>
                      <a:r>
                        <a:rPr lang="pt-BR" sz="900" dirty="0">
                          <a:effectLst/>
                          <a:latin typeface="wfont_2e4939_810417c1ed7845d798a58c19c12c0f7e"/>
                        </a:rPr>
                        <a:t> Luiz Rodrigues</a:t>
                      </a:r>
                      <a:br>
                        <a:rPr lang="pt-BR" sz="900" dirty="0">
                          <a:effectLst/>
                        </a:rPr>
                      </a:br>
                      <a:r>
                        <a:rPr lang="pt-BR" sz="900" dirty="0">
                          <a:effectLst/>
                          <a:latin typeface="wfont_2e4939_6f7a5545f5df428c83b5d6af186eca87"/>
                        </a:rPr>
                        <a:t>Presidente</a:t>
                      </a:r>
                      <a:br>
                        <a:rPr lang="pt-BR" sz="900" dirty="0">
                          <a:effectLst/>
                        </a:rPr>
                      </a:br>
                      <a:br>
                        <a:rPr lang="pt-BR" sz="900" dirty="0">
                          <a:effectLst/>
                        </a:rPr>
                      </a:br>
                      <a:r>
                        <a:rPr lang="pt-BR" sz="900" dirty="0">
                          <a:effectLst/>
                          <a:latin typeface="wfont_2e4939_810417c1ed7845d798a58c19c12c0f7e"/>
                        </a:rPr>
                        <a:t>Gelson Dalla Costa</a:t>
                      </a:r>
                      <a:br>
                        <a:rPr lang="pt-BR" sz="900" dirty="0">
                          <a:effectLst/>
                        </a:rPr>
                      </a:br>
                      <a:r>
                        <a:rPr lang="pt-BR" sz="900" dirty="0">
                          <a:effectLst/>
                          <a:latin typeface="wfont_2e4939_6f7a5545f5df428c83b5d6af186eca87"/>
                        </a:rPr>
                        <a:t>Vice-presidente</a:t>
                      </a:r>
                      <a:br>
                        <a:rPr lang="pt-BR" sz="900" dirty="0">
                          <a:effectLst/>
                        </a:rPr>
                      </a:br>
                      <a:br>
                        <a:rPr lang="pt-BR" sz="900" dirty="0">
                          <a:effectLst/>
                        </a:rPr>
                      </a:br>
                      <a:r>
                        <a:rPr lang="pt-BR" sz="900" dirty="0">
                          <a:effectLst/>
                          <a:latin typeface="wfont_2e4939_810417c1ed7845d798a58c19c12c0f7e"/>
                        </a:rPr>
                        <a:t>Celestino </a:t>
                      </a:r>
                      <a:r>
                        <a:rPr lang="pt-BR" sz="900" dirty="0" err="1">
                          <a:effectLst/>
                          <a:latin typeface="wfont_2e4939_810417c1ed7845d798a58c19c12c0f7e"/>
                        </a:rPr>
                        <a:t>Scatolin</a:t>
                      </a:r>
                      <a:br>
                        <a:rPr lang="pt-BR" sz="900" dirty="0">
                          <a:effectLst/>
                        </a:rPr>
                      </a:br>
                      <a:r>
                        <a:rPr lang="pt-BR" sz="900" dirty="0">
                          <a:effectLst/>
                          <a:latin typeface="wfont_2e4939_6f7a5545f5df428c83b5d6af186eca87"/>
                        </a:rPr>
                        <a:t>Secretário</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Clair Sérgio </a:t>
                      </a:r>
                      <a:r>
                        <a:rPr lang="pt-BR" sz="900" dirty="0" err="1">
                          <a:effectLst/>
                          <a:latin typeface="wfont_2e4939_810417c1ed7845d798a58c19c12c0f7e"/>
                        </a:rPr>
                        <a:t>Rodegheri</a:t>
                      </a:r>
                      <a:br>
                        <a:rPr lang="pt-BR" sz="900" dirty="0">
                          <a:effectLst/>
                          <a:latin typeface="wfont_2e4939_810417c1ed7845d798a58c19c12c0f7e"/>
                        </a:rPr>
                      </a:br>
                      <a:r>
                        <a:rPr lang="pt-BR" sz="900" dirty="0">
                          <a:effectLst/>
                          <a:latin typeface="wfont_2e4939_810417c1ed7845d798a58c19c12c0f7e"/>
                        </a:rPr>
                        <a:t>Diógenes Lang</a:t>
                      </a:r>
                      <a:br>
                        <a:rPr lang="pt-BR" sz="900" dirty="0">
                          <a:effectLst/>
                          <a:latin typeface="wfont_2e4939_810417c1ed7845d798a58c19c12c0f7e"/>
                        </a:rPr>
                      </a:br>
                      <a:r>
                        <a:rPr lang="pt-BR" sz="900" dirty="0">
                          <a:effectLst/>
                          <a:latin typeface="wfont_2e4939_810417c1ed7845d798a58c19c12c0f7e"/>
                        </a:rPr>
                        <a:t>Marcelo </a:t>
                      </a:r>
                      <a:r>
                        <a:rPr lang="pt-BR" sz="900" dirty="0" err="1">
                          <a:effectLst/>
                          <a:latin typeface="wfont_2e4939_810417c1ed7845d798a58c19c12c0f7e"/>
                        </a:rPr>
                        <a:t>Zolet</a:t>
                      </a:r>
                      <a:br>
                        <a:rPr lang="pt-BR" sz="900" dirty="0">
                          <a:effectLst/>
                          <a:latin typeface="wfont_2e4939_810417c1ed7845d798a58c19c12c0f7e"/>
                        </a:rPr>
                      </a:br>
                      <a:r>
                        <a:rPr lang="pt-BR" sz="900" dirty="0">
                          <a:effectLst/>
                          <a:latin typeface="wfont_2e4939_810417c1ed7845d798a58c19c12c0f7e"/>
                        </a:rPr>
                        <a:t>Radamés Pereira</a:t>
                      </a:r>
                      <a:br>
                        <a:rPr lang="pt-BR" sz="900" dirty="0">
                          <a:effectLst/>
                          <a:latin typeface="wfont_2e4939_810417c1ed7845d798a58c19c12c0f7e"/>
                        </a:rPr>
                      </a:br>
                      <a:r>
                        <a:rPr lang="pt-BR" sz="900" dirty="0">
                          <a:effectLst/>
                          <a:latin typeface="wfont_2e4939_810417c1ed7845d798a58c19c12c0f7e"/>
                        </a:rPr>
                        <a:t>Valdecir Filippi </a:t>
                      </a:r>
                      <a:r>
                        <a:rPr lang="pt-BR" sz="900" dirty="0" err="1">
                          <a:effectLst/>
                          <a:latin typeface="wfont_2e4939_810417c1ed7845d798a58c19c12c0f7e"/>
                        </a:rPr>
                        <a:t>Chiella</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Nilton César Orlandi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err="1">
                          <a:effectLst/>
                          <a:latin typeface="wfont_2e4939_810417c1ed7845d798a58c19c12c0f7e"/>
                        </a:rPr>
                        <a:t>Aribert</a:t>
                      </a:r>
                      <a:r>
                        <a:rPr lang="pt-BR" sz="900" dirty="0">
                          <a:effectLst/>
                          <a:latin typeface="wfont_2e4939_810417c1ed7845d798a58c19c12c0f7e"/>
                        </a:rPr>
                        <a:t> Luiz </a:t>
                      </a:r>
                      <a:r>
                        <a:rPr lang="pt-BR" sz="900" dirty="0" err="1">
                          <a:effectLst/>
                          <a:latin typeface="wfont_2e4939_810417c1ed7845d798a58c19c12c0f7e"/>
                        </a:rPr>
                        <a:t>Bertoncelli</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Mário Miranda</a:t>
                      </a:r>
                      <a:endParaRPr lang="pt-BR" sz="900" dirty="0">
                        <a:effectLst/>
                      </a:endParaRPr>
                    </a:p>
                    <a:p>
                      <a:pPr algn="l" rtl="0" fontAlgn="base"/>
                      <a:r>
                        <a:rPr lang="pt-BR" sz="900" dirty="0">
                          <a:effectLst/>
                          <a:latin typeface="wfont_2e4939_6f7a5545f5df428c83b5d6af186eca87"/>
                        </a:rPr>
                        <a:t>Suplente</a:t>
                      </a:r>
                      <a:endParaRPr lang="pt-BR" sz="900" dirty="0">
                        <a:effectLst/>
                      </a:endParaRPr>
                    </a:p>
                    <a:p>
                      <a:pPr algn="l" rtl="0" fontAlgn="base"/>
                      <a:r>
                        <a:rPr lang="pt-BR" sz="900" dirty="0">
                          <a:effectLst/>
                          <a:latin typeface="wfont_2e4939_810417c1ed7845d798a58c19c12c0f7e"/>
                        </a:rPr>
                        <a:t>​</a:t>
                      </a:r>
                      <a:endParaRPr lang="pt-BR" sz="900" dirty="0">
                        <a:effectLst/>
                      </a:endParaRPr>
                    </a:p>
                    <a:p>
                      <a:pPr algn="l" rtl="0" fontAlgn="base"/>
                      <a:r>
                        <a:rPr lang="pt-BR" sz="900" dirty="0">
                          <a:effectLst/>
                          <a:latin typeface="wfont_2e4939_810417c1ed7845d798a58c19c12c0f7e"/>
                        </a:rPr>
                        <a:t>Reinaldo Fernandes Lopes</a:t>
                      </a:r>
                      <a:endParaRPr lang="pt-BR" sz="900" dirty="0">
                        <a:effectLst/>
                      </a:endParaRPr>
                    </a:p>
                    <a:p>
                      <a:pPr algn="l" rtl="0" fontAlgn="base"/>
                      <a:r>
                        <a:rPr lang="pt-BR" sz="900" dirty="0">
                          <a:effectLst/>
                          <a:latin typeface="wfont_2e4939_6f7a5545f5df428c83b5d6af186eca87"/>
                        </a:rPr>
                        <a:t>Licenciado</a:t>
                      </a:r>
                      <a:endParaRPr lang="pt-BR" sz="900" dirty="0"/>
                    </a:p>
                  </a:txBody>
                  <a:tcPr/>
                </a:tc>
                <a:tc>
                  <a:txBody>
                    <a:bodyPr/>
                    <a:lstStyle/>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Membros do Conselho Fiscal</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Vilmar Luiz </a:t>
                      </a:r>
                      <a:r>
                        <a:rPr lang="pt-BR" sz="900" b="1" kern="1200" dirty="0" err="1">
                          <a:solidFill>
                            <a:schemeClr val="lt1"/>
                          </a:solidFill>
                          <a:effectLst/>
                          <a:latin typeface="wfont_2e4939_810417c1ed7845d798a58c19c12c0f7e"/>
                          <a:ea typeface="+mn-ea"/>
                          <a:cs typeface="+mn-cs"/>
                        </a:rPr>
                        <a:t>Mattiello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Presidente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Nelson Cortina</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Nery </a:t>
                      </a:r>
                      <a:r>
                        <a:rPr lang="pt-BR" sz="900" b="1" kern="1200" dirty="0" err="1">
                          <a:solidFill>
                            <a:schemeClr val="lt1"/>
                          </a:solidFill>
                          <a:effectLst/>
                          <a:latin typeface="wfont_2e4939_810417c1ed7845d798a58c19c12c0f7e"/>
                          <a:ea typeface="+mn-ea"/>
                          <a:cs typeface="+mn-cs"/>
                        </a:rPr>
                        <a:t>Balena</a:t>
                      </a:r>
                      <a:r>
                        <a:rPr lang="pt-BR" sz="900" b="1" kern="1200" dirty="0">
                          <a:solidFill>
                            <a:schemeClr val="lt1"/>
                          </a:solidFill>
                          <a:effectLst/>
                          <a:latin typeface="wfont_2e4939_810417c1ed7845d798a58c19c12c0f7e"/>
                          <a:ea typeface="+mn-ea"/>
                          <a:cs typeface="+mn-cs"/>
                        </a:rPr>
                        <a:t> Filho</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Janete Volpato</a:t>
                      </a:r>
                    </a:p>
                    <a:p>
                      <a:pPr marL="0" algn="l" defTabSz="685800" rtl="0" eaLnBrk="1" fontAlgn="base" latinLnBrk="0" hangingPunct="1"/>
                      <a:r>
                        <a:rPr lang="pt-BR" sz="900" b="1" kern="1200" dirty="0">
                          <a:solidFill>
                            <a:schemeClr val="lt1"/>
                          </a:solidFill>
                          <a:effectLst/>
                          <a:latin typeface="wfont_2e4939_810417c1ed7845d798a58c19c12c0f7e"/>
                          <a:ea typeface="+mn-ea"/>
                          <a:cs typeface="+mn-cs"/>
                        </a:rPr>
                        <a:t>Suplente</a:t>
                      </a:r>
                    </a:p>
                    <a:p>
                      <a:pPr marL="0" algn="l" defTabSz="685800" rtl="0" eaLnBrk="1" fontAlgn="base" latinLnBrk="0" hangingPunct="1"/>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Mauro Damo</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br>
                        <a:rPr lang="pt-BR" sz="900" b="1" kern="1200" dirty="0">
                          <a:solidFill>
                            <a:schemeClr val="lt1"/>
                          </a:solidFill>
                          <a:effectLst/>
                          <a:latin typeface="wfont_2e4939_810417c1ed7845d798a58c19c12c0f7e"/>
                          <a:ea typeface="+mn-ea"/>
                          <a:cs typeface="+mn-cs"/>
                        </a:rPr>
                      </a:br>
                      <a:br>
                        <a:rPr lang="pt-BR" sz="900" b="1" kern="1200" dirty="0">
                          <a:solidFill>
                            <a:schemeClr val="lt1"/>
                          </a:solidFill>
                          <a:effectLst/>
                          <a:latin typeface="wfont_2e4939_810417c1ed7845d798a58c19c12c0f7e"/>
                          <a:ea typeface="+mn-ea"/>
                          <a:cs typeface="+mn-cs"/>
                        </a:rPr>
                      </a:br>
                      <a:r>
                        <a:rPr lang="pt-BR" sz="900" b="1" kern="1200" dirty="0" err="1">
                          <a:solidFill>
                            <a:schemeClr val="lt1"/>
                          </a:solidFill>
                          <a:effectLst/>
                          <a:latin typeface="wfont_2e4939_810417c1ed7845d798a58c19c12c0f7e"/>
                          <a:ea typeface="+mn-ea"/>
                          <a:cs typeface="+mn-cs"/>
                        </a:rPr>
                        <a:t>Euzebio</a:t>
                      </a:r>
                      <a:r>
                        <a:rPr lang="pt-BR" sz="900" b="1" kern="1200" dirty="0">
                          <a:solidFill>
                            <a:schemeClr val="lt1"/>
                          </a:solidFill>
                          <a:effectLst/>
                          <a:latin typeface="wfont_2e4939_810417c1ed7845d798a58c19c12c0f7e"/>
                          <a:ea typeface="+mn-ea"/>
                          <a:cs typeface="+mn-cs"/>
                        </a:rPr>
                        <a:t> Miguel Both</a:t>
                      </a:r>
                      <a:br>
                        <a:rPr lang="pt-BR" sz="900" b="1" kern="1200" dirty="0">
                          <a:solidFill>
                            <a:schemeClr val="lt1"/>
                          </a:solidFill>
                          <a:effectLst/>
                          <a:latin typeface="wfont_2e4939_810417c1ed7845d798a58c19c12c0f7e"/>
                          <a:ea typeface="+mn-ea"/>
                          <a:cs typeface="+mn-cs"/>
                        </a:rPr>
                      </a:br>
                      <a:r>
                        <a:rPr lang="pt-BR" sz="900" b="1" kern="1200" dirty="0">
                          <a:solidFill>
                            <a:schemeClr val="lt1"/>
                          </a:solidFill>
                          <a:effectLst/>
                          <a:latin typeface="wfont_2e4939_810417c1ed7845d798a58c19c12c0f7e"/>
                          <a:ea typeface="+mn-ea"/>
                          <a:cs typeface="+mn-cs"/>
                        </a:rPr>
                        <a:t>Licenciado</a:t>
                      </a:r>
                    </a:p>
                    <a:p>
                      <a:br>
                        <a:rPr lang="pt-BR" sz="1350" b="0" i="0" kern="1200" dirty="0">
                          <a:solidFill>
                            <a:schemeClr val="lt1"/>
                          </a:solidFill>
                          <a:effectLst/>
                          <a:latin typeface="+mn-lt"/>
                          <a:ea typeface="+mn-ea"/>
                          <a:cs typeface="+mn-cs"/>
                        </a:rPr>
                      </a:br>
                      <a:endParaRPr lang="pt-BR" sz="900" dirty="0"/>
                    </a:p>
                  </a:txBody>
                  <a:tcPr/>
                </a:tc>
                <a:extLst>
                  <a:ext uri="{0D108BD9-81ED-4DB2-BD59-A6C34878D82A}">
                    <a16:rowId xmlns:a16="http://schemas.microsoft.com/office/drawing/2014/main" val="89089189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162047"/>
            <a:ext cx="7541457" cy="1183102"/>
          </a:xfrm>
          <a:prstGeom prst="rect">
            <a:avLst/>
          </a:prstGeom>
          <a:noFill/>
          <a:ln>
            <a:noFill/>
          </a:ln>
        </p:spPr>
        <p:txBody>
          <a:bodyPr spcFirstLastPara="1" vert="horz" wrap="square" lIns="68569" tIns="34275" rIns="68569" bIns="34275" rtlCol="0" anchor="ctr" anchorCtr="0">
            <a:normAutofit fontScale="90000"/>
          </a:bodyPr>
          <a:lstStyle/>
          <a:p>
            <a:r>
              <a:rPr lang="pt-BR" b="1" dirty="0"/>
              <a:t>G-</a:t>
            </a:r>
            <a:r>
              <a:rPr lang="pt-BR" b="1" dirty="0" err="1"/>
              <a:t>Hosp</a:t>
            </a:r>
            <a:r>
              <a:rPr lang="pt-BR" b="1" dirty="0"/>
              <a:t> (Sistema atual)</a:t>
            </a:r>
            <a:br>
              <a:rPr lang="pt-BR" b="1" dirty="0"/>
            </a:br>
            <a:r>
              <a:rPr lang="pt-BR" sz="27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7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700" kern="100" dirty="0">
                <a:effectLst/>
                <a:latin typeface="Aptos" panose="020B0004020202020204" pitchFamily="34" charset="0"/>
                <a:ea typeface="Aptos" panose="020B0004020202020204" pitchFamily="34" charset="0"/>
                <a:cs typeface="Times New Roman" panose="02020603050405020304" pitchFamily="18" charset="0"/>
              </a:rPr>
              <a:t>.</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72143" y="1303282"/>
            <a:ext cx="8599713" cy="687886"/>
          </a:xfrm>
          <a:prstGeom prst="rect">
            <a:avLst/>
          </a:prstGeom>
          <a:noFill/>
          <a:ln>
            <a:noFill/>
          </a:ln>
        </p:spPr>
        <p:txBody>
          <a:bodyPr spcFirstLastPara="1" vert="horz" wrap="square" lIns="68569" tIns="34275" rIns="68569" bIns="34275" rtlCol="0" anchor="t" anchorCtr="0">
            <a:normAutofit fontScale="25000" lnSpcReduction="20000"/>
          </a:bodyPr>
          <a:lstStyle/>
          <a:p>
            <a:pPr marL="0" indent="0">
              <a:lnSpc>
                <a:spcPct val="115000"/>
              </a:lnSpc>
              <a:spcAft>
                <a:spcPts val="800"/>
              </a:spcAft>
              <a:buNone/>
            </a:pPr>
            <a:r>
              <a:rPr lang="pt-BR" sz="7200" kern="100" dirty="0">
                <a:latin typeface="Aptos" panose="020B0004020202020204" pitchFamily="34" charset="0"/>
                <a:cs typeface="Times New Roman" panose="02020603050405020304" pitchFamily="18" charset="0"/>
              </a:rPr>
              <a:t>Propostas para Manutenções e Melhorias no G-</a:t>
            </a:r>
            <a:r>
              <a:rPr lang="pt-BR" sz="7200" kern="100" dirty="0" err="1">
                <a:latin typeface="Aptos" panose="020B0004020202020204" pitchFamily="34" charset="0"/>
                <a:cs typeface="Times New Roman" panose="02020603050405020304" pitchFamily="18" charset="0"/>
              </a:rPr>
              <a:t>Hosp</a:t>
            </a:r>
            <a:r>
              <a:rPr lang="pt-BR" sz="7200" kern="100" dirty="0">
                <a:latin typeface="Aptos" panose="020B0004020202020204" pitchFamily="34" charset="0"/>
                <a:cs typeface="Times New Roman" panose="02020603050405020304" pitchFamily="18" charset="0"/>
              </a:rPr>
              <a:t> – Aditivo IX para a execução de melhorias no sistema de 28 de janeiro de 2019:</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094799"/>
            <a:ext cx="4288971" cy="449105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pic>
        <p:nvPicPr>
          <p:cNvPr id="4" name="Imagem 3" descr="Placa azul com letras brancas em fundo preto&#10;&#10;O conteúdo gerado por IA pode estar incorreto.">
            <a:extLst>
              <a:ext uri="{FF2B5EF4-FFF2-40B4-BE49-F238E27FC236}">
                <a16:creationId xmlns:a16="http://schemas.microsoft.com/office/drawing/2014/main" id="{AE769EFA-DCF0-C39B-AAEA-9A971D1E6557}"/>
              </a:ext>
            </a:extLst>
          </p:cNvPr>
          <p:cNvPicPr>
            <a:picLocks noChangeAspect="1"/>
          </p:cNvPicPr>
          <p:nvPr/>
        </p:nvPicPr>
        <p:blipFill>
          <a:blip r:embed="rId3"/>
          <a:stretch>
            <a:fillRect/>
          </a:stretch>
        </p:blipFill>
        <p:spPr>
          <a:xfrm>
            <a:off x="7630950" y="629286"/>
            <a:ext cx="1251792" cy="687886"/>
          </a:xfrm>
          <a:prstGeom prst="rect">
            <a:avLst/>
          </a:prstGeom>
        </p:spPr>
      </p:pic>
    </p:spTree>
    <p:extLst>
      <p:ext uri="{BB962C8B-B14F-4D97-AF65-F5344CB8AC3E}">
        <p14:creationId xmlns:p14="http://schemas.microsoft.com/office/powerpoint/2010/main" val="390877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5" name="Imagem 4" descr="Placa azul com letras brancas em fundo preto&#10;&#10;O conteúdo gerado por IA pode estar incorreto.">
            <a:extLst>
              <a:ext uri="{FF2B5EF4-FFF2-40B4-BE49-F238E27FC236}">
                <a16:creationId xmlns:a16="http://schemas.microsoft.com/office/drawing/2014/main" id="{8E4BAB8F-3A1B-E697-5AAA-98E333776294}"/>
              </a:ext>
            </a:extLst>
          </p:cNvPr>
          <p:cNvPicPr>
            <a:picLocks noChangeAspect="1"/>
          </p:cNvPicPr>
          <p:nvPr/>
        </p:nvPicPr>
        <p:blipFill>
          <a:blip r:embed="rId3"/>
          <a:stretch>
            <a:fillRect/>
          </a:stretch>
        </p:blipFill>
        <p:spPr>
          <a:xfrm>
            <a:off x="7609179" y="157995"/>
            <a:ext cx="1251792" cy="687886"/>
          </a:xfrm>
          <a:prstGeom prst="rect">
            <a:avLst/>
          </a:prstGeom>
        </p:spPr>
      </p:pic>
      <p:pic>
        <p:nvPicPr>
          <p:cNvPr id="7" name="Imagem 6">
            <a:extLst>
              <a:ext uri="{FF2B5EF4-FFF2-40B4-BE49-F238E27FC236}">
                <a16:creationId xmlns:a16="http://schemas.microsoft.com/office/drawing/2014/main" id="{E6B5E58C-F2E1-FE24-274D-D2B9B8F96F5C}"/>
              </a:ext>
            </a:extLst>
          </p:cNvPr>
          <p:cNvPicPr>
            <a:picLocks noChangeAspect="1"/>
          </p:cNvPicPr>
          <p:nvPr/>
        </p:nvPicPr>
        <p:blipFill>
          <a:blip r:embed="rId4"/>
          <a:stretch>
            <a:fillRect/>
          </a:stretch>
        </p:blipFill>
        <p:spPr>
          <a:xfrm>
            <a:off x="5110791" y="2072990"/>
            <a:ext cx="3930790" cy="29671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34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3" name="Imagem 2" descr="Placa azul com letras brancas em fundo preto&#10;&#10;O conteúdo gerado por IA pode estar incorreto.">
            <a:extLst>
              <a:ext uri="{FF2B5EF4-FFF2-40B4-BE49-F238E27FC236}">
                <a16:creationId xmlns:a16="http://schemas.microsoft.com/office/drawing/2014/main" id="{761C43D0-CA08-D1F3-DF50-E4821314CED1}"/>
              </a:ext>
            </a:extLst>
          </p:cNvPr>
          <p:cNvPicPr>
            <a:picLocks noChangeAspect="1"/>
          </p:cNvPicPr>
          <p:nvPr/>
        </p:nvPicPr>
        <p:blipFill>
          <a:blip r:embed="rId4"/>
          <a:stretch>
            <a:fillRect/>
          </a:stretch>
        </p:blipFill>
        <p:spPr>
          <a:xfrm>
            <a:off x="7668671" y="217890"/>
            <a:ext cx="1251792" cy="687886"/>
          </a:xfrm>
          <a:prstGeom prst="rect">
            <a:avLst/>
          </a:prstGeom>
        </p:spPr>
      </p:pic>
    </p:spTree>
    <p:extLst>
      <p:ext uri="{BB962C8B-B14F-4D97-AF65-F5344CB8AC3E}">
        <p14:creationId xmlns:p14="http://schemas.microsoft.com/office/powerpoint/2010/main" val="177072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6181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pic>
        <p:nvPicPr>
          <p:cNvPr id="3" name="Imagem 2" descr="Placa azul com letras brancas em fundo preto&#10;&#10;O conteúdo gerado por IA pode estar incorreto.">
            <a:extLst>
              <a:ext uri="{FF2B5EF4-FFF2-40B4-BE49-F238E27FC236}">
                <a16:creationId xmlns:a16="http://schemas.microsoft.com/office/drawing/2014/main" id="{23B873E8-8A60-3725-756C-9D4BDDD9AAD4}"/>
              </a:ext>
            </a:extLst>
          </p:cNvPr>
          <p:cNvPicPr>
            <a:picLocks noChangeAspect="1"/>
          </p:cNvPicPr>
          <p:nvPr/>
        </p:nvPicPr>
        <p:blipFill>
          <a:blip r:embed="rId4"/>
          <a:stretch>
            <a:fillRect/>
          </a:stretch>
        </p:blipFill>
        <p:spPr>
          <a:xfrm>
            <a:off x="7326104" y="690250"/>
            <a:ext cx="1251792" cy="687886"/>
          </a:xfrm>
          <a:prstGeom prst="rect">
            <a:avLst/>
          </a:prstGeom>
        </p:spPr>
      </p:pic>
    </p:spTree>
    <p:extLst>
      <p:ext uri="{BB962C8B-B14F-4D97-AF65-F5344CB8AC3E}">
        <p14:creationId xmlns:p14="http://schemas.microsoft.com/office/powerpoint/2010/main" val="248288138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3831</TotalTime>
  <Words>5095</Words>
  <Application>Microsoft Office PowerPoint</Application>
  <PresentationFormat>Apresentação na tela (4:3)</PresentationFormat>
  <Paragraphs>738</Paragraphs>
  <Slides>53</Slides>
  <Notes>25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53</vt:i4>
      </vt:variant>
    </vt:vector>
  </HeadingPairs>
  <TitlesOfParts>
    <vt:vector size="63" baseType="lpstr">
      <vt:lpstr>Aptos</vt:lpstr>
      <vt:lpstr>Aptos Display</vt:lpstr>
      <vt:lpstr>Arial</vt:lpstr>
      <vt:lpstr>Google Sans</vt:lpstr>
      <vt:lpstr>Raleway</vt:lpstr>
      <vt:lpstr>Raleway Light</vt:lpstr>
      <vt:lpstr>Symbol</vt:lpstr>
      <vt:lpstr>wfont_2e4939_6f7a5545f5df428c83b5d6af186eca87</vt:lpstr>
      <vt:lpstr>wfont_2e4939_810417c1ed7845d798a58c19c12c0f7e</vt:lpstr>
      <vt:lpstr>Tema do Office</vt:lpstr>
      <vt:lpstr>Sistema Front Office Hospitalar  ALVF Associação Lenoir Vargas Ferreira</vt:lpstr>
      <vt:lpstr>Vice-presidência de Apoio e Infraestrutura</vt:lpstr>
      <vt:lpstr>Introdução</vt:lpstr>
      <vt:lpstr>Apresentação do PowerPoint</vt:lpstr>
      <vt:lpstr>G-Hosp (Sistema atual)</vt:lpstr>
      <vt:lpstr>G-Hosp (Sistema atual) Para o 9º Termo Aditivo foi informado que foram gastas 3.504 horas, 1.208 horas a mais que o previsto.</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Tasy/Oracle – Cloud Computing</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SES/SC         CIASC         AGHUse</vt:lpstr>
      <vt:lpstr>Mais de 80 Hospitais e Membros da Comunidade de Desenvolvimento AGHUse</vt:lpstr>
      <vt:lpstr>Notícias</vt:lpstr>
      <vt:lpstr>AGHUse Sistema de Saúde do  HCPA</vt:lpstr>
      <vt:lpstr>Proposta de Credenciada pelo HCPA/POA, Implantadora : SONDA  Valores, Prazos e Condições:</vt:lpstr>
      <vt:lpstr>Proposta Comercial Sonda AGHUse</vt:lpstr>
      <vt:lpstr> Proposta de Atividades e Serviços:</vt:lpstr>
      <vt:lpstr>Profissionais Envolvidos</vt:lpstr>
      <vt:lpstr>  Modelo de Arquitetura do Sistema: </vt:lpstr>
      <vt:lpstr>  Tecnologias no Sistema: </vt:lpstr>
      <vt:lpstr>Dados e Integração</vt:lpstr>
      <vt:lpstr>Valores, Parcelamentos e Prazos (AGHUse/Sonda)</vt:lpstr>
      <vt:lpstr>Valores e Condições Comerciais (Sonda Cloud Computing – Infraestrutura Computacional)</vt:lpstr>
      <vt:lpstr>Modelo de Negócios em Tecnologia Aberta e Transferência de Tecnologia</vt:lpstr>
      <vt:lpstr>Apresentação do PowerPoint</vt:lpstr>
      <vt:lpstr>Apresentação do PowerPoint</vt:lpstr>
      <vt:lpstr>Comparativo de Investimentos</vt:lpstr>
      <vt:lpstr>Front Office</vt:lpstr>
      <vt:lpstr>Nuvem</vt:lpstr>
      <vt:lpstr>Investimentos: Front Office e Nuvem (Software + Nuvem(Cloud) + Servidores + Bancos de Dados)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55</cp:revision>
  <dcterms:created xsi:type="dcterms:W3CDTF">2013-01-27T09:14:16Z</dcterms:created>
  <dcterms:modified xsi:type="dcterms:W3CDTF">2025-03-05T17:11:03Z</dcterms:modified>
  <cp:category/>
</cp:coreProperties>
</file>